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 Classic" charset="1" panose="00000500000000000000"/>
      <p:regular r:id="rId22"/>
    </p:embeddedFont>
    <p:embeddedFont>
      <p:font typeface="Montserrat Classic Bold" charset="1" panose="000008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1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https://cisel.teamwork.com/app/projects/1188474/tasks/gantt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13.jpeg" Type="http://schemas.openxmlformats.org/officeDocument/2006/relationships/image"/><Relationship Id="rId5" Target="../media/image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3551" y="733272"/>
            <a:ext cx="9657676" cy="8840156"/>
            <a:chOff x="0" y="0"/>
            <a:chExt cx="2543586" cy="23282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586" cy="2328272"/>
            </a:xfrm>
            <a:custGeom>
              <a:avLst/>
              <a:gdLst/>
              <a:ahLst/>
              <a:cxnLst/>
              <a:rect r="r" b="b" t="t" l="l"/>
              <a:pathLst>
                <a:path h="2328272" w="2543586">
                  <a:moveTo>
                    <a:pt x="47296" y="0"/>
                  </a:moveTo>
                  <a:lnTo>
                    <a:pt x="2496289" y="0"/>
                  </a:lnTo>
                  <a:cubicBezTo>
                    <a:pt x="2522410" y="0"/>
                    <a:pt x="2543586" y="21175"/>
                    <a:pt x="2543586" y="47296"/>
                  </a:cubicBezTo>
                  <a:lnTo>
                    <a:pt x="2543586" y="2280975"/>
                  </a:lnTo>
                  <a:cubicBezTo>
                    <a:pt x="2543586" y="2293519"/>
                    <a:pt x="2538603" y="2305549"/>
                    <a:pt x="2529733" y="2314419"/>
                  </a:cubicBezTo>
                  <a:cubicBezTo>
                    <a:pt x="2520863" y="2323289"/>
                    <a:pt x="2508833" y="2328272"/>
                    <a:pt x="2496289" y="2328272"/>
                  </a:cubicBezTo>
                  <a:lnTo>
                    <a:pt x="47296" y="2328272"/>
                  </a:lnTo>
                  <a:cubicBezTo>
                    <a:pt x="34753" y="2328272"/>
                    <a:pt x="22723" y="2323289"/>
                    <a:pt x="13853" y="2314419"/>
                  </a:cubicBezTo>
                  <a:cubicBezTo>
                    <a:pt x="4983" y="2305549"/>
                    <a:pt x="0" y="2293519"/>
                    <a:pt x="0" y="2280975"/>
                  </a:cubicBezTo>
                  <a:lnTo>
                    <a:pt x="0" y="47296"/>
                  </a:lnTo>
                  <a:cubicBezTo>
                    <a:pt x="0" y="34753"/>
                    <a:pt x="4983" y="22723"/>
                    <a:pt x="13853" y="13853"/>
                  </a:cubicBezTo>
                  <a:cubicBezTo>
                    <a:pt x="22723" y="4983"/>
                    <a:pt x="34753" y="0"/>
                    <a:pt x="472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543586" cy="2423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0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4112" y="7003875"/>
            <a:ext cx="1302812" cy="2254425"/>
          </a:xfrm>
          <a:custGeom>
            <a:avLst/>
            <a:gdLst/>
            <a:ahLst/>
            <a:cxnLst/>
            <a:rect r="r" b="b" t="t" l="l"/>
            <a:pathLst>
              <a:path h="2254425" w="1302812">
                <a:moveTo>
                  <a:pt x="0" y="0"/>
                </a:moveTo>
                <a:lnTo>
                  <a:pt x="1302812" y="0"/>
                </a:lnTo>
                <a:lnTo>
                  <a:pt x="1302812" y="2254425"/>
                </a:lnTo>
                <a:lnTo>
                  <a:pt x="0" y="2254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6784" t="-12565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5055" y="1511857"/>
            <a:ext cx="840830" cy="848252"/>
          </a:xfrm>
          <a:custGeom>
            <a:avLst/>
            <a:gdLst/>
            <a:ahLst/>
            <a:cxnLst/>
            <a:rect r="r" b="b" t="t" l="l"/>
            <a:pathLst>
              <a:path h="848252" w="840830">
                <a:moveTo>
                  <a:pt x="0" y="0"/>
                </a:moveTo>
                <a:lnTo>
                  <a:pt x="840831" y="0"/>
                </a:lnTo>
                <a:lnTo>
                  <a:pt x="840831" y="848253"/>
                </a:lnTo>
                <a:lnTo>
                  <a:pt x="0" y="848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714416"/>
            <a:ext cx="7245477" cy="8229600"/>
          </a:xfrm>
          <a:custGeom>
            <a:avLst/>
            <a:gdLst/>
            <a:ahLst/>
            <a:cxnLst/>
            <a:rect r="r" b="b" t="t" l="l"/>
            <a:pathLst>
              <a:path h="8229600" w="7245477">
                <a:moveTo>
                  <a:pt x="0" y="0"/>
                </a:moveTo>
                <a:lnTo>
                  <a:pt x="7245477" y="0"/>
                </a:lnTo>
                <a:lnTo>
                  <a:pt x="72454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96102" y="7213425"/>
            <a:ext cx="8122196" cy="43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</a:pPr>
            <a:r>
              <a:rPr lang="en-US" sz="2604" spc="-52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Presentado por Analía Rojas y Bastían Madrid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5055" y="2455360"/>
            <a:ext cx="8876093" cy="4297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73"/>
              </a:lnSpc>
            </a:pPr>
            <a:r>
              <a:rPr lang="en-US" b="true" sz="819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Sistema de Gestión de Stock de bodega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6102" y="7768403"/>
            <a:ext cx="5737934" cy="43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5"/>
              </a:lnSpc>
            </a:pPr>
            <a:r>
              <a:rPr lang="en-US" sz="2604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02 de Septiembre de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55487" y="1276952"/>
            <a:ext cx="8423433" cy="1711252"/>
            <a:chOff x="0" y="0"/>
            <a:chExt cx="2491278" cy="5061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1278" cy="506112"/>
            </a:xfrm>
            <a:custGeom>
              <a:avLst/>
              <a:gdLst/>
              <a:ahLst/>
              <a:cxnLst/>
              <a:rect r="r" b="b" t="t" l="l"/>
              <a:pathLst>
                <a:path h="506112" w="2491278">
                  <a:moveTo>
                    <a:pt x="54226" y="0"/>
                  </a:moveTo>
                  <a:lnTo>
                    <a:pt x="2437052" y="0"/>
                  </a:lnTo>
                  <a:cubicBezTo>
                    <a:pt x="2467000" y="0"/>
                    <a:pt x="2491278" y="24278"/>
                    <a:pt x="2491278" y="54226"/>
                  </a:cubicBezTo>
                  <a:lnTo>
                    <a:pt x="2491278" y="451886"/>
                  </a:lnTo>
                  <a:cubicBezTo>
                    <a:pt x="2491278" y="481834"/>
                    <a:pt x="2467000" y="506112"/>
                    <a:pt x="2437052" y="506112"/>
                  </a:cubicBezTo>
                  <a:lnTo>
                    <a:pt x="54226" y="506112"/>
                  </a:lnTo>
                  <a:cubicBezTo>
                    <a:pt x="24278" y="506112"/>
                    <a:pt x="0" y="481834"/>
                    <a:pt x="0" y="451886"/>
                  </a:cubicBezTo>
                  <a:lnTo>
                    <a:pt x="0" y="54226"/>
                  </a:lnTo>
                  <a:cubicBezTo>
                    <a:pt x="0" y="24278"/>
                    <a:pt x="24278" y="0"/>
                    <a:pt x="542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491278" cy="601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0677" y="698771"/>
            <a:ext cx="2809620" cy="2809620"/>
          </a:xfrm>
          <a:custGeom>
            <a:avLst/>
            <a:gdLst/>
            <a:ahLst/>
            <a:cxnLst/>
            <a:rect r="r" b="b" t="t" l="l"/>
            <a:pathLst>
              <a:path h="2809620" w="2809620">
                <a:moveTo>
                  <a:pt x="0" y="0"/>
                </a:moveTo>
                <a:lnTo>
                  <a:pt x="2809620" y="0"/>
                </a:lnTo>
                <a:lnTo>
                  <a:pt x="2809620" y="2809620"/>
                </a:lnTo>
                <a:lnTo>
                  <a:pt x="0" y="280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8155" y="3508391"/>
            <a:ext cx="9144000" cy="4448432"/>
          </a:xfrm>
          <a:custGeom>
            <a:avLst/>
            <a:gdLst/>
            <a:ahLst/>
            <a:cxnLst/>
            <a:rect r="r" b="b" t="t" l="l"/>
            <a:pathLst>
              <a:path h="4448432" w="9144000">
                <a:moveTo>
                  <a:pt x="0" y="0"/>
                </a:moveTo>
                <a:lnTo>
                  <a:pt x="9144000" y="0"/>
                </a:lnTo>
                <a:lnTo>
                  <a:pt x="9144000" y="4448432"/>
                </a:lnTo>
                <a:lnTo>
                  <a:pt x="0" y="44484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93539" y="6142358"/>
            <a:ext cx="8133933" cy="3720748"/>
          </a:xfrm>
          <a:custGeom>
            <a:avLst/>
            <a:gdLst/>
            <a:ahLst/>
            <a:cxnLst/>
            <a:rect r="r" b="b" t="t" l="l"/>
            <a:pathLst>
              <a:path h="3720748" w="8133933">
                <a:moveTo>
                  <a:pt x="0" y="0"/>
                </a:moveTo>
                <a:lnTo>
                  <a:pt x="8133933" y="0"/>
                </a:lnTo>
                <a:lnTo>
                  <a:pt x="8133933" y="3720748"/>
                </a:lnTo>
                <a:lnTo>
                  <a:pt x="0" y="37207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83808" y="1563855"/>
            <a:ext cx="6066219" cy="96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23"/>
              </a:lnSpc>
              <a:spcBef>
                <a:spcPct val="0"/>
              </a:spcBef>
            </a:pPr>
            <a:r>
              <a:rPr lang="en-US" b="true" sz="558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Prototipo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4279" y="3214475"/>
            <a:ext cx="14242249" cy="5137718"/>
            <a:chOff x="0" y="0"/>
            <a:chExt cx="4212226" cy="15195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12226" cy="1519509"/>
            </a:xfrm>
            <a:custGeom>
              <a:avLst/>
              <a:gdLst/>
              <a:ahLst/>
              <a:cxnLst/>
              <a:rect r="r" b="b" t="t" l="l"/>
              <a:pathLst>
                <a:path h="1519509" w="4212226">
                  <a:moveTo>
                    <a:pt x="32072" y="0"/>
                  </a:moveTo>
                  <a:lnTo>
                    <a:pt x="4180155" y="0"/>
                  </a:lnTo>
                  <a:cubicBezTo>
                    <a:pt x="4197867" y="0"/>
                    <a:pt x="4212226" y="14359"/>
                    <a:pt x="4212226" y="32072"/>
                  </a:cubicBezTo>
                  <a:lnTo>
                    <a:pt x="4212226" y="1487438"/>
                  </a:lnTo>
                  <a:cubicBezTo>
                    <a:pt x="4212226" y="1505150"/>
                    <a:pt x="4197867" y="1519509"/>
                    <a:pt x="4180155" y="1519509"/>
                  </a:cubicBezTo>
                  <a:lnTo>
                    <a:pt x="32072" y="1519509"/>
                  </a:lnTo>
                  <a:cubicBezTo>
                    <a:pt x="23566" y="1519509"/>
                    <a:pt x="15408" y="1516130"/>
                    <a:pt x="9394" y="1510116"/>
                  </a:cubicBezTo>
                  <a:cubicBezTo>
                    <a:pt x="3379" y="1504101"/>
                    <a:pt x="0" y="1495944"/>
                    <a:pt x="0" y="1487438"/>
                  </a:cubicBezTo>
                  <a:lnTo>
                    <a:pt x="0" y="32072"/>
                  </a:lnTo>
                  <a:cubicBezTo>
                    <a:pt x="0" y="14359"/>
                    <a:pt x="14359" y="0"/>
                    <a:pt x="320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212226" cy="1614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86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42049" y="1295689"/>
            <a:ext cx="5239039" cy="1290136"/>
            <a:chOff x="0" y="0"/>
            <a:chExt cx="1689719" cy="4161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89719" cy="416101"/>
            </a:xfrm>
            <a:custGeom>
              <a:avLst/>
              <a:gdLst/>
              <a:ahLst/>
              <a:cxnLst/>
              <a:rect r="r" b="b" t="t" l="l"/>
              <a:pathLst>
                <a:path h="416101" w="1689719">
                  <a:moveTo>
                    <a:pt x="57632" y="0"/>
                  </a:moveTo>
                  <a:lnTo>
                    <a:pt x="1632087" y="0"/>
                  </a:lnTo>
                  <a:cubicBezTo>
                    <a:pt x="1663916" y="0"/>
                    <a:pt x="1689719" y="25803"/>
                    <a:pt x="1689719" y="57632"/>
                  </a:cubicBezTo>
                  <a:lnTo>
                    <a:pt x="1689719" y="358469"/>
                  </a:lnTo>
                  <a:cubicBezTo>
                    <a:pt x="1689719" y="373754"/>
                    <a:pt x="1683647" y="388413"/>
                    <a:pt x="1672839" y="399221"/>
                  </a:cubicBezTo>
                  <a:cubicBezTo>
                    <a:pt x="1662031" y="410029"/>
                    <a:pt x="1647372" y="416101"/>
                    <a:pt x="1632087" y="416101"/>
                  </a:cubicBezTo>
                  <a:lnTo>
                    <a:pt x="57632" y="416101"/>
                  </a:lnTo>
                  <a:cubicBezTo>
                    <a:pt x="42347" y="416101"/>
                    <a:pt x="27688" y="410029"/>
                    <a:pt x="16880" y="399221"/>
                  </a:cubicBezTo>
                  <a:cubicBezTo>
                    <a:pt x="6072" y="388413"/>
                    <a:pt x="0" y="373754"/>
                    <a:pt x="0" y="358469"/>
                  </a:cubicBezTo>
                  <a:lnTo>
                    <a:pt x="0" y="57632"/>
                  </a:lnTo>
                  <a:cubicBezTo>
                    <a:pt x="0" y="42347"/>
                    <a:pt x="6072" y="27688"/>
                    <a:pt x="16880" y="16880"/>
                  </a:cubicBezTo>
                  <a:cubicBezTo>
                    <a:pt x="27688" y="6072"/>
                    <a:pt x="42347" y="0"/>
                    <a:pt x="5763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1689719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210261" y="3875501"/>
            <a:ext cx="1499518" cy="4354280"/>
          </a:xfrm>
          <a:custGeom>
            <a:avLst/>
            <a:gdLst/>
            <a:ahLst/>
            <a:cxnLst/>
            <a:rect r="r" b="b" t="t" l="l"/>
            <a:pathLst>
              <a:path h="4354280" w="1499518">
                <a:moveTo>
                  <a:pt x="0" y="0"/>
                </a:moveTo>
                <a:lnTo>
                  <a:pt x="1499518" y="0"/>
                </a:lnTo>
                <a:lnTo>
                  <a:pt x="1499518" y="4354280"/>
                </a:lnTo>
                <a:lnTo>
                  <a:pt x="0" y="4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7760" t="-46386" r="0" b="-4261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5972525" y="6799569"/>
            <a:ext cx="1315901" cy="5658962"/>
          </a:xfrm>
          <a:custGeom>
            <a:avLst/>
            <a:gdLst/>
            <a:ahLst/>
            <a:cxnLst/>
            <a:rect r="r" b="b" t="t" l="l"/>
            <a:pathLst>
              <a:path h="5658962" w="1315901">
                <a:moveTo>
                  <a:pt x="0" y="0"/>
                </a:moveTo>
                <a:lnTo>
                  <a:pt x="1315901" y="0"/>
                </a:lnTo>
                <a:lnTo>
                  <a:pt x="1315901" y="5658961"/>
                </a:lnTo>
                <a:lnTo>
                  <a:pt x="0" y="5658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5821" t="0" r="0" b="-45425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317734" y="1940757"/>
            <a:ext cx="4312741" cy="4111885"/>
            <a:chOff x="0" y="0"/>
            <a:chExt cx="5238455" cy="49944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7620"/>
              <a:ext cx="5243535" cy="5004645"/>
            </a:xfrm>
            <a:custGeom>
              <a:avLst/>
              <a:gdLst/>
              <a:ahLst/>
              <a:cxnLst/>
              <a:rect r="r" b="b" t="t" l="l"/>
              <a:pathLst>
                <a:path h="5004645" w="5243535">
                  <a:moveTo>
                    <a:pt x="3706324" y="4936211"/>
                  </a:moveTo>
                  <a:cubicBezTo>
                    <a:pt x="3676012" y="4944280"/>
                    <a:pt x="3652589" y="4955038"/>
                    <a:pt x="3629166" y="4957728"/>
                  </a:cubicBezTo>
                  <a:cubicBezTo>
                    <a:pt x="3496896" y="4968485"/>
                    <a:pt x="3366003" y="4979244"/>
                    <a:pt x="3233733" y="4988657"/>
                  </a:cubicBezTo>
                  <a:cubicBezTo>
                    <a:pt x="3166220" y="4992692"/>
                    <a:pt x="3098707" y="4996726"/>
                    <a:pt x="3031194" y="4998070"/>
                  </a:cubicBezTo>
                  <a:cubicBezTo>
                    <a:pt x="2958170" y="5000760"/>
                    <a:pt x="2885146" y="5004645"/>
                    <a:pt x="2813499" y="5002105"/>
                  </a:cubicBezTo>
                  <a:cubicBezTo>
                    <a:pt x="2744608" y="5000760"/>
                    <a:pt x="2675718" y="4996726"/>
                    <a:pt x="2609583" y="4984623"/>
                  </a:cubicBezTo>
                  <a:cubicBezTo>
                    <a:pt x="2524158" y="4969830"/>
                    <a:pt x="2437355" y="4969830"/>
                    <a:pt x="2353309" y="4956383"/>
                  </a:cubicBezTo>
                  <a:cubicBezTo>
                    <a:pt x="2134236" y="4921419"/>
                    <a:pt x="1911030" y="4930832"/>
                    <a:pt x="1690580" y="4916039"/>
                  </a:cubicBezTo>
                  <a:cubicBezTo>
                    <a:pt x="1566576" y="4907971"/>
                    <a:pt x="1442573" y="4889144"/>
                    <a:pt x="1318569" y="4873006"/>
                  </a:cubicBezTo>
                  <a:cubicBezTo>
                    <a:pt x="1178032" y="4855524"/>
                    <a:pt x="1037495" y="4835353"/>
                    <a:pt x="895580" y="4816526"/>
                  </a:cubicBezTo>
                  <a:cubicBezTo>
                    <a:pt x="792244" y="4803078"/>
                    <a:pt x="687530" y="4789631"/>
                    <a:pt x="584194" y="4776183"/>
                  </a:cubicBezTo>
                  <a:cubicBezTo>
                    <a:pt x="581438" y="4776183"/>
                    <a:pt x="578683" y="4774838"/>
                    <a:pt x="575927" y="4774838"/>
                  </a:cubicBezTo>
                  <a:cubicBezTo>
                    <a:pt x="489125" y="4738529"/>
                    <a:pt x="396811" y="4710289"/>
                    <a:pt x="316898" y="4663222"/>
                  </a:cubicBezTo>
                  <a:cubicBezTo>
                    <a:pt x="181872" y="4582536"/>
                    <a:pt x="124003" y="4453438"/>
                    <a:pt x="118492" y="4301478"/>
                  </a:cubicBezTo>
                  <a:cubicBezTo>
                    <a:pt x="117114" y="4249032"/>
                    <a:pt x="110225" y="4197931"/>
                    <a:pt x="110225" y="4145485"/>
                  </a:cubicBezTo>
                  <a:cubicBezTo>
                    <a:pt x="111603" y="4072867"/>
                    <a:pt x="117114" y="4001594"/>
                    <a:pt x="121248" y="3930321"/>
                  </a:cubicBezTo>
                  <a:cubicBezTo>
                    <a:pt x="132270" y="3717847"/>
                    <a:pt x="137782" y="3505373"/>
                    <a:pt x="121248" y="3292899"/>
                  </a:cubicBezTo>
                  <a:cubicBezTo>
                    <a:pt x="106092" y="3101941"/>
                    <a:pt x="92314" y="2912328"/>
                    <a:pt x="77158" y="2721371"/>
                  </a:cubicBezTo>
                  <a:cubicBezTo>
                    <a:pt x="67513" y="2598997"/>
                    <a:pt x="55113" y="2477967"/>
                    <a:pt x="46846" y="2355593"/>
                  </a:cubicBezTo>
                  <a:cubicBezTo>
                    <a:pt x="41334" y="2274906"/>
                    <a:pt x="42712" y="2192875"/>
                    <a:pt x="37201" y="2112189"/>
                  </a:cubicBezTo>
                  <a:cubicBezTo>
                    <a:pt x="34445" y="2066466"/>
                    <a:pt x="19289" y="2022089"/>
                    <a:pt x="17912" y="1976367"/>
                  </a:cubicBezTo>
                  <a:cubicBezTo>
                    <a:pt x="12400" y="1866096"/>
                    <a:pt x="11023" y="1754479"/>
                    <a:pt x="8267" y="1642863"/>
                  </a:cubicBezTo>
                  <a:cubicBezTo>
                    <a:pt x="6889" y="1599831"/>
                    <a:pt x="0" y="1556798"/>
                    <a:pt x="1378" y="1513765"/>
                  </a:cubicBezTo>
                  <a:cubicBezTo>
                    <a:pt x="2756" y="1446526"/>
                    <a:pt x="11023" y="1379288"/>
                    <a:pt x="12400" y="1312049"/>
                  </a:cubicBezTo>
                  <a:cubicBezTo>
                    <a:pt x="13778" y="1234052"/>
                    <a:pt x="5511" y="1156056"/>
                    <a:pt x="8267" y="1079404"/>
                  </a:cubicBezTo>
                  <a:cubicBezTo>
                    <a:pt x="8267" y="1005441"/>
                    <a:pt x="17912" y="932823"/>
                    <a:pt x="27556" y="858861"/>
                  </a:cubicBezTo>
                  <a:cubicBezTo>
                    <a:pt x="30312" y="833310"/>
                    <a:pt x="49601" y="810449"/>
                    <a:pt x="55113" y="784898"/>
                  </a:cubicBezTo>
                  <a:cubicBezTo>
                    <a:pt x="78535" y="658490"/>
                    <a:pt x="103336" y="532081"/>
                    <a:pt x="163960" y="415086"/>
                  </a:cubicBezTo>
                  <a:cubicBezTo>
                    <a:pt x="177738" y="389535"/>
                    <a:pt x="199783" y="366674"/>
                    <a:pt x="220450" y="346503"/>
                  </a:cubicBezTo>
                  <a:cubicBezTo>
                    <a:pt x="227340" y="339779"/>
                    <a:pt x="243873" y="343813"/>
                    <a:pt x="248007" y="343813"/>
                  </a:cubicBezTo>
                  <a:cubicBezTo>
                    <a:pt x="257652" y="326331"/>
                    <a:pt x="263163" y="308849"/>
                    <a:pt x="274185" y="300780"/>
                  </a:cubicBezTo>
                  <a:cubicBezTo>
                    <a:pt x="333431" y="256403"/>
                    <a:pt x="395433" y="224128"/>
                    <a:pt x="472591" y="216060"/>
                  </a:cubicBezTo>
                  <a:cubicBezTo>
                    <a:pt x="530459" y="209336"/>
                    <a:pt x="586949" y="185130"/>
                    <a:pt x="644818" y="171682"/>
                  </a:cubicBezTo>
                  <a:cubicBezTo>
                    <a:pt x="715086" y="155545"/>
                    <a:pt x="785355" y="136718"/>
                    <a:pt x="858379" y="127305"/>
                  </a:cubicBezTo>
                  <a:cubicBezTo>
                    <a:pt x="924514" y="119236"/>
                    <a:pt x="987894" y="101754"/>
                    <a:pt x="1055407" y="96375"/>
                  </a:cubicBezTo>
                  <a:cubicBezTo>
                    <a:pt x="1124297" y="90996"/>
                    <a:pt x="1193188" y="74859"/>
                    <a:pt x="1263457" y="69480"/>
                  </a:cubicBezTo>
                  <a:cubicBezTo>
                    <a:pt x="1453595" y="56032"/>
                    <a:pt x="1645112" y="46618"/>
                    <a:pt x="1835250" y="35860"/>
                  </a:cubicBezTo>
                  <a:cubicBezTo>
                    <a:pt x="1882096" y="33171"/>
                    <a:pt x="1928942" y="35860"/>
                    <a:pt x="1975787" y="37205"/>
                  </a:cubicBezTo>
                  <a:cubicBezTo>
                    <a:pt x="1999210" y="38550"/>
                    <a:pt x="2022633" y="43929"/>
                    <a:pt x="2047434" y="46618"/>
                  </a:cubicBezTo>
                  <a:cubicBezTo>
                    <a:pt x="2058456" y="47963"/>
                    <a:pt x="2069479" y="43929"/>
                    <a:pt x="2080501" y="43929"/>
                  </a:cubicBezTo>
                  <a:cubicBezTo>
                    <a:pt x="2113569" y="43929"/>
                    <a:pt x="2148014" y="43929"/>
                    <a:pt x="2181082" y="42584"/>
                  </a:cubicBezTo>
                  <a:cubicBezTo>
                    <a:pt x="2244461" y="39895"/>
                    <a:pt x="2309219" y="33171"/>
                    <a:pt x="2372598" y="33171"/>
                  </a:cubicBezTo>
                  <a:cubicBezTo>
                    <a:pt x="2434600" y="33171"/>
                    <a:pt x="2496602" y="37205"/>
                    <a:pt x="2558603" y="39895"/>
                  </a:cubicBezTo>
                  <a:lnTo>
                    <a:pt x="2608205" y="39895"/>
                  </a:lnTo>
                  <a:cubicBezTo>
                    <a:pt x="2683985" y="37205"/>
                    <a:pt x="2758387" y="37205"/>
                    <a:pt x="2834167" y="33171"/>
                  </a:cubicBezTo>
                  <a:cubicBezTo>
                    <a:pt x="2907191" y="29136"/>
                    <a:pt x="2978837" y="19723"/>
                    <a:pt x="3051861" y="15689"/>
                  </a:cubicBezTo>
                  <a:cubicBezTo>
                    <a:pt x="3086307" y="12999"/>
                    <a:pt x="3122130" y="12999"/>
                    <a:pt x="3156576" y="19723"/>
                  </a:cubicBezTo>
                  <a:cubicBezTo>
                    <a:pt x="3208932" y="29136"/>
                    <a:pt x="3258534" y="34515"/>
                    <a:pt x="3310891" y="19723"/>
                  </a:cubicBezTo>
                  <a:cubicBezTo>
                    <a:pt x="3330180" y="14344"/>
                    <a:pt x="3354981" y="23757"/>
                    <a:pt x="3377026" y="26447"/>
                  </a:cubicBezTo>
                  <a:cubicBezTo>
                    <a:pt x="3386671" y="27792"/>
                    <a:pt x="3397693" y="30481"/>
                    <a:pt x="3403204" y="26447"/>
                  </a:cubicBezTo>
                  <a:cubicBezTo>
                    <a:pt x="3440406" y="0"/>
                    <a:pt x="3474851" y="6350"/>
                    <a:pt x="3510674" y="29136"/>
                  </a:cubicBezTo>
                  <a:cubicBezTo>
                    <a:pt x="3514808" y="31826"/>
                    <a:pt x="3525830" y="25102"/>
                    <a:pt x="3534097" y="25102"/>
                  </a:cubicBezTo>
                  <a:cubicBezTo>
                    <a:pt x="3567164" y="25102"/>
                    <a:pt x="3600232" y="25102"/>
                    <a:pt x="3634677" y="26447"/>
                  </a:cubicBezTo>
                  <a:cubicBezTo>
                    <a:pt x="3659478" y="27792"/>
                    <a:pt x="3682901" y="35860"/>
                    <a:pt x="3707702" y="38550"/>
                  </a:cubicBezTo>
                  <a:cubicBezTo>
                    <a:pt x="3761436" y="45274"/>
                    <a:pt x="3816549" y="56032"/>
                    <a:pt x="3871662" y="56032"/>
                  </a:cubicBezTo>
                  <a:cubicBezTo>
                    <a:pt x="3974998" y="57377"/>
                    <a:pt x="4078334" y="61411"/>
                    <a:pt x="4180292" y="82927"/>
                  </a:cubicBezTo>
                  <a:cubicBezTo>
                    <a:pt x="4275362" y="103099"/>
                    <a:pt x="4373187" y="103099"/>
                    <a:pt x="4469633" y="119236"/>
                  </a:cubicBezTo>
                  <a:cubicBezTo>
                    <a:pt x="4527502" y="128650"/>
                    <a:pt x="4586748" y="146132"/>
                    <a:pt x="4636349" y="174372"/>
                  </a:cubicBezTo>
                  <a:cubicBezTo>
                    <a:pt x="4690084" y="203957"/>
                    <a:pt x="4731419" y="252369"/>
                    <a:pt x="4779642" y="292712"/>
                  </a:cubicBezTo>
                  <a:cubicBezTo>
                    <a:pt x="4797554" y="307504"/>
                    <a:pt x="4823732" y="318262"/>
                    <a:pt x="4836132" y="337089"/>
                  </a:cubicBezTo>
                  <a:cubicBezTo>
                    <a:pt x="4871956" y="388191"/>
                    <a:pt x="4903645" y="441981"/>
                    <a:pt x="4935335" y="495772"/>
                  </a:cubicBezTo>
                  <a:cubicBezTo>
                    <a:pt x="4958758" y="534771"/>
                    <a:pt x="4982181" y="575114"/>
                    <a:pt x="5000092" y="615457"/>
                  </a:cubicBezTo>
                  <a:cubicBezTo>
                    <a:pt x="5019382" y="662524"/>
                    <a:pt x="5034538" y="710936"/>
                    <a:pt x="5049694" y="760693"/>
                  </a:cubicBezTo>
                  <a:cubicBezTo>
                    <a:pt x="5073117" y="838689"/>
                    <a:pt x="5100673" y="916686"/>
                    <a:pt x="5115829" y="997372"/>
                  </a:cubicBezTo>
                  <a:cubicBezTo>
                    <a:pt x="5137874" y="1110333"/>
                    <a:pt x="5148897" y="1225984"/>
                    <a:pt x="5165430" y="1340289"/>
                  </a:cubicBezTo>
                  <a:cubicBezTo>
                    <a:pt x="5170941" y="1377943"/>
                    <a:pt x="5177830" y="1415597"/>
                    <a:pt x="5180586" y="1453250"/>
                  </a:cubicBezTo>
                  <a:cubicBezTo>
                    <a:pt x="5188853" y="1560832"/>
                    <a:pt x="5194364" y="1667069"/>
                    <a:pt x="5201253" y="1774651"/>
                  </a:cubicBezTo>
                  <a:cubicBezTo>
                    <a:pt x="5210899" y="1907783"/>
                    <a:pt x="5224677" y="2039571"/>
                    <a:pt x="5231566" y="2172704"/>
                  </a:cubicBezTo>
                  <a:cubicBezTo>
                    <a:pt x="5238455" y="2300457"/>
                    <a:pt x="5243535" y="2429555"/>
                    <a:pt x="5240994" y="2558653"/>
                  </a:cubicBezTo>
                  <a:cubicBezTo>
                    <a:pt x="5237077" y="2773817"/>
                    <a:pt x="5226054" y="2987636"/>
                    <a:pt x="5215032" y="3202799"/>
                  </a:cubicBezTo>
                  <a:cubicBezTo>
                    <a:pt x="5208143" y="3335932"/>
                    <a:pt x="5198498" y="3467719"/>
                    <a:pt x="5184720" y="3599507"/>
                  </a:cubicBezTo>
                  <a:cubicBezTo>
                    <a:pt x="5170941" y="3731295"/>
                    <a:pt x="5150274" y="3861738"/>
                    <a:pt x="5135119" y="3993526"/>
                  </a:cubicBezTo>
                  <a:cubicBezTo>
                    <a:pt x="5124096" y="4084970"/>
                    <a:pt x="5121340" y="4176414"/>
                    <a:pt x="5108940" y="4266514"/>
                  </a:cubicBezTo>
                  <a:cubicBezTo>
                    <a:pt x="5097918" y="4348545"/>
                    <a:pt x="5056583" y="4421163"/>
                    <a:pt x="5001470" y="4481678"/>
                  </a:cubicBezTo>
                  <a:cubicBezTo>
                    <a:pt x="4956003" y="4532779"/>
                    <a:pt x="4920179" y="4590604"/>
                    <a:pt x="4873334" y="4640361"/>
                  </a:cubicBezTo>
                  <a:cubicBezTo>
                    <a:pt x="4831999" y="4684738"/>
                    <a:pt x="4786531" y="4729116"/>
                    <a:pt x="4714885" y="4730461"/>
                  </a:cubicBezTo>
                  <a:cubicBezTo>
                    <a:pt x="4698351" y="4730461"/>
                    <a:pt x="4683195" y="4746598"/>
                    <a:pt x="4666661" y="4754667"/>
                  </a:cubicBezTo>
                  <a:cubicBezTo>
                    <a:pt x="4596393" y="4784252"/>
                    <a:pt x="4523368" y="4809802"/>
                    <a:pt x="4454477" y="4842077"/>
                  </a:cubicBezTo>
                  <a:cubicBezTo>
                    <a:pt x="4327719" y="4901247"/>
                    <a:pt x="4191315" y="4910660"/>
                    <a:pt x="4054911" y="4916039"/>
                  </a:cubicBezTo>
                  <a:cubicBezTo>
                    <a:pt x="4002554" y="4918729"/>
                    <a:pt x="3948819" y="4914695"/>
                    <a:pt x="3896462" y="4918729"/>
                  </a:cubicBezTo>
                  <a:cubicBezTo>
                    <a:pt x="3870284" y="4920074"/>
                    <a:pt x="3845483" y="4932177"/>
                    <a:pt x="3820682" y="4937556"/>
                  </a:cubicBezTo>
                  <a:cubicBezTo>
                    <a:pt x="3809660" y="4940245"/>
                    <a:pt x="3798638" y="4938901"/>
                    <a:pt x="3786237" y="4940245"/>
                  </a:cubicBezTo>
                  <a:cubicBezTo>
                    <a:pt x="3769703" y="4941590"/>
                    <a:pt x="3753169" y="4945624"/>
                    <a:pt x="3736636" y="4944280"/>
                  </a:cubicBezTo>
                  <a:cubicBezTo>
                    <a:pt x="3720102" y="4941590"/>
                    <a:pt x="3709079" y="4936211"/>
                    <a:pt x="3706324" y="4936211"/>
                  </a:cubicBezTo>
                  <a:close/>
                </a:path>
              </a:pathLst>
            </a:custGeom>
            <a:blipFill>
              <a:blip r:embed="rId5"/>
              <a:stretch>
                <a:fillRect l="-22" t="-2495" r="-22" b="-249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329985" y="1440261"/>
            <a:ext cx="4951102" cy="89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2"/>
              </a:lnSpc>
              <a:spcBef>
                <a:spcPct val="0"/>
              </a:spcBef>
            </a:pPr>
            <a:r>
              <a:rPr lang="en-US" b="true" sz="52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Metodología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9257" y="3818351"/>
            <a:ext cx="11125811" cy="417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721" indent="-274860" lvl="1">
              <a:lnSpc>
                <a:spcPts val="3691"/>
              </a:lnSpc>
              <a:buFont typeface="Arial"/>
              <a:buChar char="•"/>
            </a:pPr>
            <a:r>
              <a:rPr lang="en-US" sz="25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implementará la metodología ágil Scrum, destacada por ser especialmente adecuada para entornos donde la flexibilidad y la adaptación a las necesidades del cliente son cruciales. </a:t>
            </a:r>
          </a:p>
          <a:p>
            <a:pPr algn="l">
              <a:lnSpc>
                <a:spcPts val="3691"/>
              </a:lnSpc>
            </a:pPr>
          </a:p>
          <a:p>
            <a:pPr algn="l" marL="549721" indent="-274860" lvl="1">
              <a:lnSpc>
                <a:spcPts val="3691"/>
              </a:lnSpc>
              <a:buFont typeface="Arial"/>
              <a:buChar char="•"/>
            </a:pPr>
            <a:r>
              <a:rPr lang="en-US" sz="25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 enfoque en la colaboración continua y la entrega incremental de productos permite a los equipos responder rápidamente a los cambios y mejorar continuamente el proceso de desarrollo.</a:t>
            </a:r>
          </a:p>
          <a:p>
            <a:pPr algn="l">
              <a:lnSpc>
                <a:spcPts val="3691"/>
              </a:lnSpc>
            </a:pPr>
            <a:r>
              <a:rPr lang="en-US" sz="25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3691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3500" y="3056847"/>
            <a:ext cx="14761000" cy="5668167"/>
            <a:chOff x="0" y="0"/>
            <a:chExt cx="4365650" cy="16763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65650" cy="1676393"/>
            </a:xfrm>
            <a:custGeom>
              <a:avLst/>
              <a:gdLst/>
              <a:ahLst/>
              <a:cxnLst/>
              <a:rect r="r" b="b" t="t" l="l"/>
              <a:pathLst>
                <a:path h="1676393" w="4365650">
                  <a:moveTo>
                    <a:pt x="30945" y="0"/>
                  </a:moveTo>
                  <a:lnTo>
                    <a:pt x="4334705" y="0"/>
                  </a:lnTo>
                  <a:cubicBezTo>
                    <a:pt x="4342912" y="0"/>
                    <a:pt x="4350783" y="3260"/>
                    <a:pt x="4356586" y="9063"/>
                  </a:cubicBezTo>
                  <a:cubicBezTo>
                    <a:pt x="4362390" y="14867"/>
                    <a:pt x="4365650" y="22738"/>
                    <a:pt x="4365650" y="30945"/>
                  </a:cubicBezTo>
                  <a:lnTo>
                    <a:pt x="4365650" y="1645448"/>
                  </a:lnTo>
                  <a:cubicBezTo>
                    <a:pt x="4365650" y="1653655"/>
                    <a:pt x="4362390" y="1661526"/>
                    <a:pt x="4356586" y="1667329"/>
                  </a:cubicBezTo>
                  <a:cubicBezTo>
                    <a:pt x="4350783" y="1673132"/>
                    <a:pt x="4342912" y="1676393"/>
                    <a:pt x="4334705" y="1676393"/>
                  </a:cubicBezTo>
                  <a:lnTo>
                    <a:pt x="30945" y="1676393"/>
                  </a:lnTo>
                  <a:cubicBezTo>
                    <a:pt x="22738" y="1676393"/>
                    <a:pt x="14867" y="1673132"/>
                    <a:pt x="9063" y="1667329"/>
                  </a:cubicBezTo>
                  <a:cubicBezTo>
                    <a:pt x="3260" y="1661526"/>
                    <a:pt x="0" y="1653655"/>
                    <a:pt x="0" y="1645448"/>
                  </a:cubicBezTo>
                  <a:lnTo>
                    <a:pt x="0" y="30945"/>
                  </a:lnTo>
                  <a:cubicBezTo>
                    <a:pt x="0" y="22738"/>
                    <a:pt x="3260" y="14867"/>
                    <a:pt x="9063" y="9063"/>
                  </a:cubicBezTo>
                  <a:cubicBezTo>
                    <a:pt x="14867" y="3260"/>
                    <a:pt x="22738" y="0"/>
                    <a:pt x="3094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365650" cy="1771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604535" y="2191672"/>
            <a:ext cx="8778815" cy="1406906"/>
            <a:chOff x="0" y="0"/>
            <a:chExt cx="2596384" cy="4161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96384" cy="416101"/>
            </a:xfrm>
            <a:custGeom>
              <a:avLst/>
              <a:gdLst/>
              <a:ahLst/>
              <a:cxnLst/>
              <a:rect r="r" b="b" t="t" l="l"/>
              <a:pathLst>
                <a:path h="416101" w="2596384">
                  <a:moveTo>
                    <a:pt x="52031" y="0"/>
                  </a:moveTo>
                  <a:lnTo>
                    <a:pt x="2544353" y="0"/>
                  </a:lnTo>
                  <a:cubicBezTo>
                    <a:pt x="2573089" y="0"/>
                    <a:pt x="2596384" y="23295"/>
                    <a:pt x="2596384" y="52031"/>
                  </a:cubicBezTo>
                  <a:lnTo>
                    <a:pt x="2596384" y="364069"/>
                  </a:lnTo>
                  <a:cubicBezTo>
                    <a:pt x="2596384" y="377869"/>
                    <a:pt x="2590903" y="391103"/>
                    <a:pt x="2581145" y="400861"/>
                  </a:cubicBezTo>
                  <a:cubicBezTo>
                    <a:pt x="2571387" y="410619"/>
                    <a:pt x="2558153" y="416101"/>
                    <a:pt x="2544353" y="416101"/>
                  </a:cubicBezTo>
                  <a:lnTo>
                    <a:pt x="52031" y="416101"/>
                  </a:lnTo>
                  <a:cubicBezTo>
                    <a:pt x="38232" y="416101"/>
                    <a:pt x="24997" y="410619"/>
                    <a:pt x="15240" y="400861"/>
                  </a:cubicBezTo>
                  <a:cubicBezTo>
                    <a:pt x="5482" y="391103"/>
                    <a:pt x="0" y="377869"/>
                    <a:pt x="0" y="364069"/>
                  </a:cubicBezTo>
                  <a:lnTo>
                    <a:pt x="0" y="52031"/>
                  </a:lnTo>
                  <a:cubicBezTo>
                    <a:pt x="0" y="38232"/>
                    <a:pt x="5482" y="24997"/>
                    <a:pt x="15240" y="15240"/>
                  </a:cubicBezTo>
                  <a:cubicBezTo>
                    <a:pt x="24997" y="5482"/>
                    <a:pt x="38232" y="0"/>
                    <a:pt x="5203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596384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902407" y="728298"/>
            <a:ext cx="3617432" cy="3468479"/>
          </a:xfrm>
          <a:custGeom>
            <a:avLst/>
            <a:gdLst/>
            <a:ahLst/>
            <a:cxnLst/>
            <a:rect r="r" b="b" t="t" l="l"/>
            <a:pathLst>
              <a:path h="3468479" w="3617432">
                <a:moveTo>
                  <a:pt x="0" y="0"/>
                </a:moveTo>
                <a:lnTo>
                  <a:pt x="3617432" y="0"/>
                </a:lnTo>
                <a:lnTo>
                  <a:pt x="3617432" y="3468480"/>
                </a:lnTo>
                <a:lnTo>
                  <a:pt x="0" y="3468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7550" y="1264878"/>
            <a:ext cx="2931900" cy="2931900"/>
          </a:xfrm>
          <a:custGeom>
            <a:avLst/>
            <a:gdLst/>
            <a:ahLst/>
            <a:cxnLst/>
            <a:rect r="r" b="b" t="t" l="l"/>
            <a:pathLst>
              <a:path h="2931900" w="2931900">
                <a:moveTo>
                  <a:pt x="0" y="0"/>
                </a:moveTo>
                <a:lnTo>
                  <a:pt x="2931900" y="0"/>
                </a:lnTo>
                <a:lnTo>
                  <a:pt x="2931900" y="2931900"/>
                </a:lnTo>
                <a:lnTo>
                  <a:pt x="0" y="293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18855" y="2357763"/>
            <a:ext cx="7464876" cy="9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63"/>
              </a:lnSpc>
              <a:spcBef>
                <a:spcPct val="0"/>
              </a:spcBef>
            </a:pPr>
            <a:r>
              <a:rPr lang="en-US" b="true" sz="568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Objetivo general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69318" y="4610460"/>
            <a:ext cx="13349364" cy="2788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4476"/>
              </a:lnSpc>
              <a:spcBef>
                <a:spcPct val="0"/>
              </a:spcBef>
            </a:pPr>
            <a:r>
              <a:rPr lang="en-US" sz="30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desarrollará una plataforma web para que la empresa constructora gestione su inventario de manera eficiente. La solución automatizará el control de materiales y la emisión de tickets de retiro, lo que permitirá optimizar las operaciones en la bodega de la obra.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5400000">
            <a:off x="8385008" y="4798413"/>
            <a:ext cx="3071774" cy="8919774"/>
          </a:xfrm>
          <a:custGeom>
            <a:avLst/>
            <a:gdLst/>
            <a:ahLst/>
            <a:cxnLst/>
            <a:rect r="r" b="b" t="t" l="l"/>
            <a:pathLst>
              <a:path h="8919774" w="3071774">
                <a:moveTo>
                  <a:pt x="0" y="0"/>
                </a:moveTo>
                <a:lnTo>
                  <a:pt x="3071774" y="0"/>
                </a:lnTo>
                <a:lnTo>
                  <a:pt x="3071774" y="8919774"/>
                </a:lnTo>
                <a:lnTo>
                  <a:pt x="0" y="8919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7760" t="-46386" r="0" b="-42614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6780899" y="8317180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0"/>
                </a:moveTo>
                <a:lnTo>
                  <a:pt x="0" y="0"/>
                </a:lnTo>
                <a:lnTo>
                  <a:pt x="0" y="1969820"/>
                </a:lnTo>
                <a:lnTo>
                  <a:pt x="1507101" y="1969820"/>
                </a:lnTo>
                <a:lnTo>
                  <a:pt x="1507101" y="0"/>
                </a:lnTo>
                <a:close/>
              </a:path>
            </a:pathLst>
          </a:custGeom>
          <a:blipFill>
            <a:blip r:embed="rId6"/>
            <a:stretch>
              <a:fillRect l="-321036" t="0" r="0" b="-14401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776" y="8317180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0" y="0"/>
                </a:moveTo>
                <a:lnTo>
                  <a:pt x="1507101" y="0"/>
                </a:lnTo>
                <a:lnTo>
                  <a:pt x="1507101" y="1969820"/>
                </a:lnTo>
                <a:lnTo>
                  <a:pt x="0" y="1969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1036" t="0" r="0" b="-144015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8734" y="742818"/>
            <a:ext cx="8325266" cy="1290136"/>
            <a:chOff x="0" y="0"/>
            <a:chExt cx="2685103" cy="4161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5103" cy="416101"/>
            </a:xfrm>
            <a:custGeom>
              <a:avLst/>
              <a:gdLst/>
              <a:ahLst/>
              <a:cxnLst/>
              <a:rect r="r" b="b" t="t" l="l"/>
              <a:pathLst>
                <a:path h="416101" w="2685103">
                  <a:moveTo>
                    <a:pt x="54866" y="0"/>
                  </a:moveTo>
                  <a:lnTo>
                    <a:pt x="2630237" y="0"/>
                  </a:lnTo>
                  <a:cubicBezTo>
                    <a:pt x="2644789" y="0"/>
                    <a:pt x="2658744" y="5780"/>
                    <a:pt x="2669033" y="16070"/>
                  </a:cubicBezTo>
                  <a:cubicBezTo>
                    <a:pt x="2679323" y="26359"/>
                    <a:pt x="2685103" y="40315"/>
                    <a:pt x="2685103" y="54866"/>
                  </a:cubicBezTo>
                  <a:lnTo>
                    <a:pt x="2685103" y="361235"/>
                  </a:lnTo>
                  <a:cubicBezTo>
                    <a:pt x="2685103" y="391536"/>
                    <a:pt x="2660539" y="416101"/>
                    <a:pt x="2630237" y="416101"/>
                  </a:cubicBezTo>
                  <a:lnTo>
                    <a:pt x="54866" y="416101"/>
                  </a:lnTo>
                  <a:cubicBezTo>
                    <a:pt x="40315" y="416101"/>
                    <a:pt x="26359" y="410320"/>
                    <a:pt x="16070" y="400031"/>
                  </a:cubicBezTo>
                  <a:cubicBezTo>
                    <a:pt x="5780" y="389741"/>
                    <a:pt x="0" y="375786"/>
                    <a:pt x="0" y="361235"/>
                  </a:cubicBezTo>
                  <a:lnTo>
                    <a:pt x="0" y="54866"/>
                  </a:lnTo>
                  <a:cubicBezTo>
                    <a:pt x="0" y="24564"/>
                    <a:pt x="24564" y="0"/>
                    <a:pt x="548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685103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013667" y="2195683"/>
            <a:ext cx="8597482" cy="1810438"/>
            <a:chOff x="0" y="0"/>
            <a:chExt cx="3661001" cy="7709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61001" cy="770925"/>
            </a:xfrm>
            <a:custGeom>
              <a:avLst/>
              <a:gdLst/>
              <a:ahLst/>
              <a:cxnLst/>
              <a:rect r="r" b="b" t="t" l="l"/>
              <a:pathLst>
                <a:path h="770925" w="3661001">
                  <a:moveTo>
                    <a:pt x="90049" y="0"/>
                  </a:moveTo>
                  <a:lnTo>
                    <a:pt x="3570953" y="0"/>
                  </a:lnTo>
                  <a:cubicBezTo>
                    <a:pt x="3594835" y="0"/>
                    <a:pt x="3617739" y="9487"/>
                    <a:pt x="3634627" y="26375"/>
                  </a:cubicBezTo>
                  <a:cubicBezTo>
                    <a:pt x="3651514" y="43262"/>
                    <a:pt x="3661001" y="66166"/>
                    <a:pt x="3661001" y="90049"/>
                  </a:cubicBezTo>
                  <a:lnTo>
                    <a:pt x="3661001" y="680877"/>
                  </a:lnTo>
                  <a:cubicBezTo>
                    <a:pt x="3661001" y="730609"/>
                    <a:pt x="3620685" y="770925"/>
                    <a:pt x="3570953" y="770925"/>
                  </a:cubicBezTo>
                  <a:lnTo>
                    <a:pt x="90049" y="770925"/>
                  </a:lnTo>
                  <a:cubicBezTo>
                    <a:pt x="40316" y="770925"/>
                    <a:pt x="0" y="730609"/>
                    <a:pt x="0" y="680877"/>
                  </a:cubicBezTo>
                  <a:lnTo>
                    <a:pt x="0" y="90049"/>
                  </a:lnTo>
                  <a:cubicBezTo>
                    <a:pt x="0" y="40316"/>
                    <a:pt x="40316" y="0"/>
                    <a:pt x="900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3661001" cy="866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353300" y="2426960"/>
            <a:ext cx="1478335" cy="14783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7589364"/>
            <a:ext cx="1676852" cy="2191688"/>
          </a:xfrm>
          <a:custGeom>
            <a:avLst/>
            <a:gdLst/>
            <a:ahLst/>
            <a:cxnLst/>
            <a:rect r="r" b="b" t="t" l="l"/>
            <a:pathLst>
              <a:path h="2191688" w="1676852">
                <a:moveTo>
                  <a:pt x="0" y="0"/>
                </a:moveTo>
                <a:lnTo>
                  <a:pt x="1676852" y="0"/>
                </a:lnTo>
                <a:lnTo>
                  <a:pt x="1676852" y="2191687"/>
                </a:lnTo>
                <a:lnTo>
                  <a:pt x="0" y="2191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16611148" y="292042"/>
            <a:ext cx="1676852" cy="2191688"/>
          </a:xfrm>
          <a:custGeom>
            <a:avLst/>
            <a:gdLst/>
            <a:ahLst/>
            <a:cxnLst/>
            <a:rect r="r" b="b" t="t" l="l"/>
            <a:pathLst>
              <a:path h="2191688" w="1676852">
                <a:moveTo>
                  <a:pt x="1676852" y="2191688"/>
                </a:moveTo>
                <a:lnTo>
                  <a:pt x="0" y="2191688"/>
                </a:lnTo>
                <a:lnTo>
                  <a:pt x="0" y="0"/>
                </a:lnTo>
                <a:lnTo>
                  <a:pt x="1676852" y="0"/>
                </a:lnTo>
                <a:lnTo>
                  <a:pt x="1676852" y="2191688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13667" y="4168046"/>
            <a:ext cx="8790619" cy="1892592"/>
            <a:chOff x="0" y="0"/>
            <a:chExt cx="3743243" cy="8059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743243" cy="805908"/>
            </a:xfrm>
            <a:custGeom>
              <a:avLst/>
              <a:gdLst/>
              <a:ahLst/>
              <a:cxnLst/>
              <a:rect r="r" b="b" t="t" l="l"/>
              <a:pathLst>
                <a:path h="805908" w="3743243">
                  <a:moveTo>
                    <a:pt x="88070" y="0"/>
                  </a:moveTo>
                  <a:lnTo>
                    <a:pt x="3655173" y="0"/>
                  </a:lnTo>
                  <a:cubicBezTo>
                    <a:pt x="3678531" y="0"/>
                    <a:pt x="3700932" y="9279"/>
                    <a:pt x="3717448" y="25795"/>
                  </a:cubicBezTo>
                  <a:cubicBezTo>
                    <a:pt x="3733964" y="42312"/>
                    <a:pt x="3743243" y="64713"/>
                    <a:pt x="3743243" y="88070"/>
                  </a:cubicBezTo>
                  <a:lnTo>
                    <a:pt x="3743243" y="717838"/>
                  </a:lnTo>
                  <a:cubicBezTo>
                    <a:pt x="3743243" y="741196"/>
                    <a:pt x="3733964" y="763597"/>
                    <a:pt x="3717448" y="780113"/>
                  </a:cubicBezTo>
                  <a:cubicBezTo>
                    <a:pt x="3700932" y="796630"/>
                    <a:pt x="3678531" y="805908"/>
                    <a:pt x="3655173" y="805908"/>
                  </a:cubicBezTo>
                  <a:lnTo>
                    <a:pt x="88070" y="805908"/>
                  </a:lnTo>
                  <a:cubicBezTo>
                    <a:pt x="64713" y="805908"/>
                    <a:pt x="42312" y="796630"/>
                    <a:pt x="25795" y="780113"/>
                  </a:cubicBezTo>
                  <a:cubicBezTo>
                    <a:pt x="9279" y="763597"/>
                    <a:pt x="0" y="741196"/>
                    <a:pt x="0" y="717838"/>
                  </a:cubicBezTo>
                  <a:lnTo>
                    <a:pt x="0" y="88070"/>
                  </a:lnTo>
                  <a:cubicBezTo>
                    <a:pt x="0" y="64713"/>
                    <a:pt x="9279" y="42312"/>
                    <a:pt x="25795" y="25795"/>
                  </a:cubicBezTo>
                  <a:cubicBezTo>
                    <a:pt x="42312" y="9279"/>
                    <a:pt x="64713" y="0"/>
                    <a:pt x="880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98052" y="4323642"/>
            <a:ext cx="1581400" cy="15814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917098" y="6222563"/>
            <a:ext cx="8790619" cy="1892592"/>
            <a:chOff x="0" y="0"/>
            <a:chExt cx="3743243" cy="8059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743243" cy="805908"/>
            </a:xfrm>
            <a:custGeom>
              <a:avLst/>
              <a:gdLst/>
              <a:ahLst/>
              <a:cxnLst/>
              <a:rect r="r" b="b" t="t" l="l"/>
              <a:pathLst>
                <a:path h="805908" w="3743243">
                  <a:moveTo>
                    <a:pt x="88070" y="0"/>
                  </a:moveTo>
                  <a:lnTo>
                    <a:pt x="3655173" y="0"/>
                  </a:lnTo>
                  <a:cubicBezTo>
                    <a:pt x="3678531" y="0"/>
                    <a:pt x="3700932" y="9279"/>
                    <a:pt x="3717448" y="25795"/>
                  </a:cubicBezTo>
                  <a:cubicBezTo>
                    <a:pt x="3733964" y="42312"/>
                    <a:pt x="3743243" y="64713"/>
                    <a:pt x="3743243" y="88070"/>
                  </a:cubicBezTo>
                  <a:lnTo>
                    <a:pt x="3743243" y="717838"/>
                  </a:lnTo>
                  <a:cubicBezTo>
                    <a:pt x="3743243" y="741196"/>
                    <a:pt x="3733964" y="763597"/>
                    <a:pt x="3717448" y="780113"/>
                  </a:cubicBezTo>
                  <a:cubicBezTo>
                    <a:pt x="3700932" y="796630"/>
                    <a:pt x="3678531" y="805908"/>
                    <a:pt x="3655173" y="805908"/>
                  </a:cubicBezTo>
                  <a:lnTo>
                    <a:pt x="88070" y="805908"/>
                  </a:lnTo>
                  <a:cubicBezTo>
                    <a:pt x="64713" y="805908"/>
                    <a:pt x="42312" y="796630"/>
                    <a:pt x="25795" y="780113"/>
                  </a:cubicBezTo>
                  <a:cubicBezTo>
                    <a:pt x="9279" y="763597"/>
                    <a:pt x="0" y="741196"/>
                    <a:pt x="0" y="717838"/>
                  </a:cubicBezTo>
                  <a:lnTo>
                    <a:pt x="0" y="88070"/>
                  </a:lnTo>
                  <a:cubicBezTo>
                    <a:pt x="0" y="64713"/>
                    <a:pt x="9279" y="42312"/>
                    <a:pt x="25795" y="25795"/>
                  </a:cubicBezTo>
                  <a:cubicBezTo>
                    <a:pt x="42312" y="9279"/>
                    <a:pt x="64713" y="0"/>
                    <a:pt x="880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216449" y="6473428"/>
            <a:ext cx="1581400" cy="158140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515052" y="6757464"/>
            <a:ext cx="984195" cy="1013329"/>
          </a:xfrm>
          <a:custGeom>
            <a:avLst/>
            <a:gdLst/>
            <a:ahLst/>
            <a:cxnLst/>
            <a:rect r="r" b="b" t="t" l="l"/>
            <a:pathLst>
              <a:path h="1013329" w="984195">
                <a:moveTo>
                  <a:pt x="0" y="0"/>
                </a:moveTo>
                <a:lnTo>
                  <a:pt x="984195" y="0"/>
                </a:lnTo>
                <a:lnTo>
                  <a:pt x="984195" y="1013329"/>
                </a:lnTo>
                <a:lnTo>
                  <a:pt x="0" y="10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4888" y="3682414"/>
            <a:ext cx="5960887" cy="5671414"/>
          </a:xfrm>
          <a:custGeom>
            <a:avLst/>
            <a:gdLst/>
            <a:ahLst/>
            <a:cxnLst/>
            <a:rect r="r" b="b" t="t" l="l"/>
            <a:pathLst>
              <a:path h="5671414" w="5960887">
                <a:moveTo>
                  <a:pt x="0" y="0"/>
                </a:moveTo>
                <a:lnTo>
                  <a:pt x="5960887" y="0"/>
                </a:lnTo>
                <a:lnTo>
                  <a:pt x="5960887" y="5671414"/>
                </a:lnTo>
                <a:lnTo>
                  <a:pt x="0" y="56714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356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562318" y="2677250"/>
            <a:ext cx="1024077" cy="1080820"/>
          </a:xfrm>
          <a:custGeom>
            <a:avLst/>
            <a:gdLst/>
            <a:ahLst/>
            <a:cxnLst/>
            <a:rect r="r" b="b" t="t" l="l"/>
            <a:pathLst>
              <a:path h="1080820" w="1024077">
                <a:moveTo>
                  <a:pt x="0" y="0"/>
                </a:moveTo>
                <a:lnTo>
                  <a:pt x="1024077" y="0"/>
                </a:lnTo>
                <a:lnTo>
                  <a:pt x="1024077" y="1080820"/>
                </a:lnTo>
                <a:lnTo>
                  <a:pt x="0" y="1080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443291" y="4665485"/>
            <a:ext cx="987856" cy="897714"/>
          </a:xfrm>
          <a:custGeom>
            <a:avLst/>
            <a:gdLst/>
            <a:ahLst/>
            <a:cxnLst/>
            <a:rect r="r" b="b" t="t" l="l"/>
            <a:pathLst>
              <a:path h="897714" w="987856">
                <a:moveTo>
                  <a:pt x="0" y="0"/>
                </a:moveTo>
                <a:lnTo>
                  <a:pt x="987856" y="0"/>
                </a:lnTo>
                <a:lnTo>
                  <a:pt x="987856" y="897714"/>
                </a:lnTo>
                <a:lnTo>
                  <a:pt x="0" y="8977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7917098" y="8277080"/>
            <a:ext cx="8790619" cy="1892592"/>
            <a:chOff x="0" y="0"/>
            <a:chExt cx="3743243" cy="80590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43243" cy="805908"/>
            </a:xfrm>
            <a:custGeom>
              <a:avLst/>
              <a:gdLst/>
              <a:ahLst/>
              <a:cxnLst/>
              <a:rect r="r" b="b" t="t" l="l"/>
              <a:pathLst>
                <a:path h="805908" w="3743243">
                  <a:moveTo>
                    <a:pt x="88070" y="0"/>
                  </a:moveTo>
                  <a:lnTo>
                    <a:pt x="3655173" y="0"/>
                  </a:lnTo>
                  <a:cubicBezTo>
                    <a:pt x="3678531" y="0"/>
                    <a:pt x="3700932" y="9279"/>
                    <a:pt x="3717448" y="25795"/>
                  </a:cubicBezTo>
                  <a:cubicBezTo>
                    <a:pt x="3733964" y="42312"/>
                    <a:pt x="3743243" y="64713"/>
                    <a:pt x="3743243" y="88070"/>
                  </a:cubicBezTo>
                  <a:lnTo>
                    <a:pt x="3743243" y="717838"/>
                  </a:lnTo>
                  <a:cubicBezTo>
                    <a:pt x="3743243" y="741196"/>
                    <a:pt x="3733964" y="763597"/>
                    <a:pt x="3717448" y="780113"/>
                  </a:cubicBezTo>
                  <a:cubicBezTo>
                    <a:pt x="3700932" y="796630"/>
                    <a:pt x="3678531" y="805908"/>
                    <a:pt x="3655173" y="805908"/>
                  </a:cubicBezTo>
                  <a:lnTo>
                    <a:pt x="88070" y="805908"/>
                  </a:lnTo>
                  <a:cubicBezTo>
                    <a:pt x="64713" y="805908"/>
                    <a:pt x="42312" y="796630"/>
                    <a:pt x="25795" y="780113"/>
                  </a:cubicBezTo>
                  <a:cubicBezTo>
                    <a:pt x="9279" y="763597"/>
                    <a:pt x="0" y="741196"/>
                    <a:pt x="0" y="717838"/>
                  </a:cubicBezTo>
                  <a:lnTo>
                    <a:pt x="0" y="88070"/>
                  </a:lnTo>
                  <a:cubicBezTo>
                    <a:pt x="0" y="64713"/>
                    <a:pt x="9279" y="42312"/>
                    <a:pt x="25795" y="25795"/>
                  </a:cubicBezTo>
                  <a:cubicBezTo>
                    <a:pt x="42312" y="9279"/>
                    <a:pt x="64713" y="0"/>
                    <a:pt x="8807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3743243" cy="901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216449" y="8381855"/>
            <a:ext cx="1581400" cy="1581400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E6E6E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44"/>
                </a:lnSpc>
              </a:pPr>
            </a:p>
          </p:txBody>
        </p:sp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346723" y="8736304"/>
            <a:ext cx="1233095" cy="974145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838426" y="819241"/>
            <a:ext cx="7760114" cy="898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2"/>
              </a:lnSpc>
              <a:spcBef>
                <a:spcPct val="0"/>
              </a:spcBef>
            </a:pPr>
            <a:r>
              <a:rPr lang="en-US" b="true" sz="52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Objetivos Específicos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025282" y="2658955"/>
            <a:ext cx="6334050" cy="106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08"/>
              </a:lnSpc>
              <a:spcBef>
                <a:spcPct val="0"/>
              </a:spcBef>
            </a:pPr>
            <a:r>
              <a:rPr lang="en-US" sz="20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Diseñar una interfaz de usuario intuitiva que facilite la gestión del inventario para los encargados de la bodega.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25282" y="4528649"/>
            <a:ext cx="6334050" cy="112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53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Desarrollar un módulo de generación de tickets de retiro y un módulo de inventario en tiempo real que refleje los cambios en el stock.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025282" y="6820971"/>
            <a:ext cx="6334050" cy="742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53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Migración de planillas Excel ya existentes a la nueva plataforma.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025282" y="8734280"/>
            <a:ext cx="6334050" cy="112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53"/>
              </a:lnSpc>
              <a:spcBef>
                <a:spcPct val="0"/>
              </a:spcBef>
            </a:pPr>
            <a:r>
              <a:rPr lang="en-US" sz="21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Incorporar funcionalidades de reporte y análisis que permitan a la empresa generar informes sobre el uso de materiales</a:t>
            </a:r>
          </a:p>
        </p:txBody>
      </p:sp>
    </p:spTree>
  </p:cSld>
  <p:clrMapOvr>
    <a:masterClrMapping/>
  </p:clrMapOvr>
  <p:transition spd="fast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1445" y="2034814"/>
            <a:ext cx="17785110" cy="6879173"/>
          </a:xfrm>
          <a:custGeom>
            <a:avLst/>
            <a:gdLst/>
            <a:ahLst/>
            <a:cxnLst/>
            <a:rect r="r" b="b" t="t" l="l"/>
            <a:pathLst>
              <a:path h="6879173" w="17785110">
                <a:moveTo>
                  <a:pt x="0" y="0"/>
                </a:moveTo>
                <a:lnTo>
                  <a:pt x="17785110" y="0"/>
                </a:lnTo>
                <a:lnTo>
                  <a:pt x="17785110" y="6879173"/>
                </a:lnTo>
                <a:lnTo>
                  <a:pt x="0" y="6879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6" t="0" r="-23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35777" y="9047933"/>
            <a:ext cx="1066911" cy="1066911"/>
          </a:xfrm>
          <a:custGeom>
            <a:avLst/>
            <a:gdLst/>
            <a:ahLst/>
            <a:cxnLst/>
            <a:rect r="r" b="b" t="t" l="l"/>
            <a:pathLst>
              <a:path h="1066911" w="1066911">
                <a:moveTo>
                  <a:pt x="0" y="0"/>
                </a:moveTo>
                <a:lnTo>
                  <a:pt x="1066911" y="0"/>
                </a:lnTo>
                <a:lnTo>
                  <a:pt x="1066911" y="1066911"/>
                </a:lnTo>
                <a:lnTo>
                  <a:pt x="0" y="1066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93139" y="427886"/>
            <a:ext cx="8214233" cy="10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3"/>
              </a:lnSpc>
              <a:spcBef>
                <a:spcPct val="0"/>
              </a:spcBef>
            </a:pPr>
            <a:r>
              <a:rPr lang="en-US" b="true" sz="631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Carta Gantt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36884" y="8924108"/>
            <a:ext cx="8214233" cy="107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43"/>
              </a:lnSpc>
              <a:spcBef>
                <a:spcPct val="0"/>
              </a:spcBef>
            </a:pPr>
            <a:r>
              <a:rPr lang="en-US" b="true" sz="6316" u="sng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  <a:hlinkClick r:id="rId6" tooltip="https://cisel.teamwork.com/app/projects/1188474/tasks/gantt"/>
              </a:rPr>
              <a:t>Carta Gantt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7188" y="510739"/>
            <a:ext cx="16858375" cy="9265522"/>
            <a:chOff x="0" y="0"/>
            <a:chExt cx="4985960" cy="27403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5960" cy="2740331"/>
            </a:xfrm>
            <a:custGeom>
              <a:avLst/>
              <a:gdLst/>
              <a:ahLst/>
              <a:cxnLst/>
              <a:rect r="r" b="b" t="t" l="l"/>
              <a:pathLst>
                <a:path h="2740331" w="4985960">
                  <a:moveTo>
                    <a:pt x="27095" y="0"/>
                  </a:moveTo>
                  <a:lnTo>
                    <a:pt x="4958866" y="0"/>
                  </a:lnTo>
                  <a:cubicBezTo>
                    <a:pt x="4966052" y="0"/>
                    <a:pt x="4972943" y="2855"/>
                    <a:pt x="4978024" y="7936"/>
                  </a:cubicBezTo>
                  <a:cubicBezTo>
                    <a:pt x="4983106" y="13017"/>
                    <a:pt x="4985960" y="19909"/>
                    <a:pt x="4985960" y="27095"/>
                  </a:cubicBezTo>
                  <a:lnTo>
                    <a:pt x="4985960" y="2713236"/>
                  </a:lnTo>
                  <a:cubicBezTo>
                    <a:pt x="4985960" y="2728200"/>
                    <a:pt x="4973830" y="2740331"/>
                    <a:pt x="4958866" y="2740331"/>
                  </a:cubicBezTo>
                  <a:lnTo>
                    <a:pt x="27095" y="2740331"/>
                  </a:lnTo>
                  <a:cubicBezTo>
                    <a:pt x="12131" y="2740331"/>
                    <a:pt x="0" y="2728200"/>
                    <a:pt x="0" y="2713236"/>
                  </a:cubicBezTo>
                  <a:lnTo>
                    <a:pt x="0" y="27095"/>
                  </a:lnTo>
                  <a:cubicBezTo>
                    <a:pt x="0" y="12131"/>
                    <a:pt x="12131" y="0"/>
                    <a:pt x="27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71450" cap="rnd">
              <a:gradFill>
                <a:gsLst>
                  <a:gs pos="0">
                    <a:srgbClr val="4FB6E8">
                      <a:alpha val="100000"/>
                    </a:srgbClr>
                  </a:gs>
                  <a:gs pos="50000">
                    <a:srgbClr val="2B69B4">
                      <a:alpha val="100000"/>
                    </a:srgbClr>
                  </a:gs>
                  <a:gs pos="100000">
                    <a:srgbClr val="1C53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4985960" cy="2835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54873" y="2953699"/>
            <a:ext cx="9909532" cy="6304601"/>
            <a:chOff x="0" y="0"/>
            <a:chExt cx="2930800" cy="18646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30800" cy="1864622"/>
            </a:xfrm>
            <a:custGeom>
              <a:avLst/>
              <a:gdLst/>
              <a:ahLst/>
              <a:cxnLst/>
              <a:rect r="r" b="b" t="t" l="l"/>
              <a:pathLst>
                <a:path h="1864622" w="2930800">
                  <a:moveTo>
                    <a:pt x="46094" y="0"/>
                  </a:moveTo>
                  <a:lnTo>
                    <a:pt x="2884706" y="0"/>
                  </a:lnTo>
                  <a:cubicBezTo>
                    <a:pt x="2896931" y="0"/>
                    <a:pt x="2908655" y="4856"/>
                    <a:pt x="2917300" y="13501"/>
                  </a:cubicBezTo>
                  <a:cubicBezTo>
                    <a:pt x="2925944" y="22145"/>
                    <a:pt x="2930800" y="33869"/>
                    <a:pt x="2930800" y="46094"/>
                  </a:cubicBezTo>
                  <a:lnTo>
                    <a:pt x="2930800" y="1818527"/>
                  </a:lnTo>
                  <a:cubicBezTo>
                    <a:pt x="2930800" y="1830752"/>
                    <a:pt x="2925944" y="1842476"/>
                    <a:pt x="2917300" y="1851121"/>
                  </a:cubicBezTo>
                  <a:cubicBezTo>
                    <a:pt x="2908655" y="1859765"/>
                    <a:pt x="2896931" y="1864622"/>
                    <a:pt x="2884706" y="1864622"/>
                  </a:cubicBezTo>
                  <a:lnTo>
                    <a:pt x="46094" y="1864622"/>
                  </a:lnTo>
                  <a:cubicBezTo>
                    <a:pt x="20637" y="1864622"/>
                    <a:pt x="0" y="1843985"/>
                    <a:pt x="0" y="1818527"/>
                  </a:cubicBezTo>
                  <a:lnTo>
                    <a:pt x="0" y="46094"/>
                  </a:lnTo>
                  <a:cubicBezTo>
                    <a:pt x="0" y="20637"/>
                    <a:pt x="20637" y="0"/>
                    <a:pt x="4609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2930800" cy="1959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537709" y="4626283"/>
            <a:ext cx="1568382" cy="2297488"/>
          </a:xfrm>
          <a:custGeom>
            <a:avLst/>
            <a:gdLst/>
            <a:ahLst/>
            <a:cxnLst/>
            <a:rect r="r" b="b" t="t" l="l"/>
            <a:pathLst>
              <a:path h="2297488" w="1568382">
                <a:moveTo>
                  <a:pt x="0" y="0"/>
                </a:moveTo>
                <a:lnTo>
                  <a:pt x="1568382" y="0"/>
                </a:lnTo>
                <a:lnTo>
                  <a:pt x="1568382" y="2297488"/>
                </a:lnTo>
                <a:lnTo>
                  <a:pt x="0" y="2297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101" t="-125652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7259300" y="2580788"/>
            <a:ext cx="1568382" cy="2297488"/>
          </a:xfrm>
          <a:custGeom>
            <a:avLst/>
            <a:gdLst/>
            <a:ahLst/>
            <a:cxnLst/>
            <a:rect r="r" b="b" t="t" l="l"/>
            <a:pathLst>
              <a:path h="2297488" w="1568382">
                <a:moveTo>
                  <a:pt x="0" y="0"/>
                </a:moveTo>
                <a:lnTo>
                  <a:pt x="1568382" y="0"/>
                </a:lnTo>
                <a:lnTo>
                  <a:pt x="1568382" y="2297487"/>
                </a:lnTo>
                <a:lnTo>
                  <a:pt x="0" y="2297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101" t="-125652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93723" y="1309398"/>
            <a:ext cx="4419175" cy="3288602"/>
          </a:xfrm>
          <a:custGeom>
            <a:avLst/>
            <a:gdLst/>
            <a:ahLst/>
            <a:cxnLst/>
            <a:rect r="r" b="b" t="t" l="l"/>
            <a:pathLst>
              <a:path h="3288602" w="4419175">
                <a:moveTo>
                  <a:pt x="0" y="0"/>
                </a:moveTo>
                <a:lnTo>
                  <a:pt x="4419175" y="0"/>
                </a:lnTo>
                <a:lnTo>
                  <a:pt x="4419175" y="3288602"/>
                </a:lnTo>
                <a:lnTo>
                  <a:pt x="0" y="3288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37459" y="4502458"/>
            <a:ext cx="7213081" cy="103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16"/>
              </a:lnSpc>
              <a:spcBef>
                <a:spcPct val="0"/>
              </a:spcBef>
            </a:pPr>
            <a:r>
              <a:rPr lang="en-US" b="true" sz="601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81698" y="5708352"/>
            <a:ext cx="8924605" cy="299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1"/>
              </a:lnSpc>
            </a:pPr>
            <a:r>
              <a:rPr lang="en-US" sz="23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implementación de la nueva plataforma web va mejorar de forma significativamente la gestión de inventarios en la Constructora CISEL. Al automatizar procesos y reducir errores, la empresa ahora opera de manera más eficiente. Este proyecto marca un avance importante hacia una administración de recursos más precisa y ágil, preparándola mejor para futuros desafíos.</a:t>
            </a:r>
          </a:p>
        </p:txBody>
      </p:sp>
    </p:spTree>
  </p:cSld>
  <p:clrMapOvr>
    <a:masterClrMapping/>
  </p:clrMapOvr>
  <p:transition spd="fast">
    <p:wipe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569" y="3052784"/>
            <a:ext cx="9978254" cy="4784883"/>
            <a:chOff x="0" y="0"/>
            <a:chExt cx="2951125" cy="14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51125" cy="1415156"/>
            </a:xfrm>
            <a:custGeom>
              <a:avLst/>
              <a:gdLst/>
              <a:ahLst/>
              <a:cxnLst/>
              <a:rect r="r" b="b" t="t" l="l"/>
              <a:pathLst>
                <a:path h="1415156" w="2951125">
                  <a:moveTo>
                    <a:pt x="45777" y="0"/>
                  </a:moveTo>
                  <a:lnTo>
                    <a:pt x="2905348" y="0"/>
                  </a:lnTo>
                  <a:cubicBezTo>
                    <a:pt x="2917489" y="0"/>
                    <a:pt x="2929133" y="4823"/>
                    <a:pt x="2937718" y="13408"/>
                  </a:cubicBezTo>
                  <a:cubicBezTo>
                    <a:pt x="2946302" y="21993"/>
                    <a:pt x="2951125" y="33636"/>
                    <a:pt x="2951125" y="45777"/>
                  </a:cubicBezTo>
                  <a:lnTo>
                    <a:pt x="2951125" y="1369379"/>
                  </a:lnTo>
                  <a:cubicBezTo>
                    <a:pt x="2951125" y="1381520"/>
                    <a:pt x="2946302" y="1393164"/>
                    <a:pt x="2937718" y="1401749"/>
                  </a:cubicBezTo>
                  <a:cubicBezTo>
                    <a:pt x="2929133" y="1410333"/>
                    <a:pt x="2917489" y="1415156"/>
                    <a:pt x="2905348" y="1415156"/>
                  </a:cubicBezTo>
                  <a:lnTo>
                    <a:pt x="45777" y="1415156"/>
                  </a:lnTo>
                  <a:cubicBezTo>
                    <a:pt x="33636" y="1415156"/>
                    <a:pt x="21993" y="1410333"/>
                    <a:pt x="13408" y="1401749"/>
                  </a:cubicBezTo>
                  <a:cubicBezTo>
                    <a:pt x="4823" y="1393164"/>
                    <a:pt x="0" y="1381520"/>
                    <a:pt x="0" y="1369379"/>
                  </a:cubicBezTo>
                  <a:lnTo>
                    <a:pt x="0" y="45777"/>
                  </a:lnTo>
                  <a:cubicBezTo>
                    <a:pt x="0" y="33636"/>
                    <a:pt x="4823" y="21993"/>
                    <a:pt x="13408" y="13408"/>
                  </a:cubicBezTo>
                  <a:cubicBezTo>
                    <a:pt x="21993" y="4823"/>
                    <a:pt x="33636" y="0"/>
                    <a:pt x="457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951125" cy="1510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927110" y="6841917"/>
            <a:ext cx="9118141" cy="0"/>
          </a:xfrm>
          <a:prstGeom prst="line">
            <a:avLst/>
          </a:prstGeom>
          <a:ln cap="flat" w="666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10536717" y="1470421"/>
            <a:ext cx="7345093" cy="10027430"/>
          </a:xfrm>
          <a:custGeom>
            <a:avLst/>
            <a:gdLst/>
            <a:ahLst/>
            <a:cxnLst/>
            <a:rect r="r" b="b" t="t" l="l"/>
            <a:pathLst>
              <a:path h="10027430" w="7345093">
                <a:moveTo>
                  <a:pt x="7345093" y="0"/>
                </a:moveTo>
                <a:lnTo>
                  <a:pt x="0" y="0"/>
                </a:lnTo>
                <a:lnTo>
                  <a:pt x="0" y="10027430"/>
                </a:lnTo>
                <a:lnTo>
                  <a:pt x="7345093" y="10027430"/>
                </a:lnTo>
                <a:lnTo>
                  <a:pt x="734509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7610259" y="7659774"/>
            <a:ext cx="832240" cy="4430924"/>
          </a:xfrm>
          <a:custGeom>
            <a:avLst/>
            <a:gdLst/>
            <a:ahLst/>
            <a:cxnLst/>
            <a:rect r="r" b="b" t="t" l="l"/>
            <a:pathLst>
              <a:path h="4430924" w="832240">
                <a:moveTo>
                  <a:pt x="0" y="0"/>
                </a:moveTo>
                <a:lnTo>
                  <a:pt x="832240" y="0"/>
                </a:lnTo>
                <a:lnTo>
                  <a:pt x="832240" y="4430924"/>
                </a:lnTo>
                <a:lnTo>
                  <a:pt x="0" y="4430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7972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360" y="4922647"/>
            <a:ext cx="9545463" cy="1464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3"/>
              </a:lnSpc>
              <a:spcBef>
                <a:spcPct val="0"/>
              </a:spcBef>
            </a:pPr>
            <a:r>
              <a:rPr lang="en-US" b="true" sz="8567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Muchas gracias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400000">
            <a:off x="10120597" y="-1799342"/>
            <a:ext cx="832240" cy="4430924"/>
          </a:xfrm>
          <a:custGeom>
            <a:avLst/>
            <a:gdLst/>
            <a:ahLst/>
            <a:cxnLst/>
            <a:rect r="r" b="b" t="t" l="l"/>
            <a:pathLst>
              <a:path h="4430924" w="832240">
                <a:moveTo>
                  <a:pt x="0" y="0"/>
                </a:moveTo>
                <a:lnTo>
                  <a:pt x="832241" y="0"/>
                </a:lnTo>
                <a:lnTo>
                  <a:pt x="832241" y="4430924"/>
                </a:lnTo>
                <a:lnTo>
                  <a:pt x="0" y="4430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7972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67591" y="3689272"/>
            <a:ext cx="840830" cy="848252"/>
          </a:xfrm>
          <a:custGeom>
            <a:avLst/>
            <a:gdLst/>
            <a:ahLst/>
            <a:cxnLst/>
            <a:rect r="r" b="b" t="t" l="l"/>
            <a:pathLst>
              <a:path h="848252" w="840830">
                <a:moveTo>
                  <a:pt x="0" y="0"/>
                </a:moveTo>
                <a:lnTo>
                  <a:pt x="840830" y="0"/>
                </a:lnTo>
                <a:lnTo>
                  <a:pt x="840830" y="848252"/>
                </a:lnTo>
                <a:lnTo>
                  <a:pt x="0" y="848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7574" y="1785981"/>
            <a:ext cx="12174384" cy="7855285"/>
            <a:chOff x="0" y="0"/>
            <a:chExt cx="3206422" cy="20688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6422" cy="2068882"/>
            </a:xfrm>
            <a:custGeom>
              <a:avLst/>
              <a:gdLst/>
              <a:ahLst/>
              <a:cxnLst/>
              <a:rect r="r" b="b" t="t" l="l"/>
              <a:pathLst>
                <a:path h="2068882" w="3206422">
                  <a:moveTo>
                    <a:pt x="37519" y="0"/>
                  </a:moveTo>
                  <a:lnTo>
                    <a:pt x="3168903" y="0"/>
                  </a:lnTo>
                  <a:cubicBezTo>
                    <a:pt x="3178854" y="0"/>
                    <a:pt x="3188397" y="3953"/>
                    <a:pt x="3195433" y="10989"/>
                  </a:cubicBezTo>
                  <a:cubicBezTo>
                    <a:pt x="3202469" y="18025"/>
                    <a:pt x="3206422" y="27568"/>
                    <a:pt x="3206422" y="37519"/>
                  </a:cubicBezTo>
                  <a:lnTo>
                    <a:pt x="3206422" y="2031362"/>
                  </a:lnTo>
                  <a:cubicBezTo>
                    <a:pt x="3206422" y="2052084"/>
                    <a:pt x="3189624" y="2068882"/>
                    <a:pt x="3168903" y="2068882"/>
                  </a:cubicBezTo>
                  <a:lnTo>
                    <a:pt x="37519" y="2068882"/>
                  </a:lnTo>
                  <a:cubicBezTo>
                    <a:pt x="27568" y="2068882"/>
                    <a:pt x="18025" y="2064929"/>
                    <a:pt x="10989" y="2057893"/>
                  </a:cubicBezTo>
                  <a:cubicBezTo>
                    <a:pt x="3953" y="2050856"/>
                    <a:pt x="0" y="2041313"/>
                    <a:pt x="0" y="2031362"/>
                  </a:cubicBezTo>
                  <a:lnTo>
                    <a:pt x="0" y="37519"/>
                  </a:lnTo>
                  <a:cubicBezTo>
                    <a:pt x="0" y="27568"/>
                    <a:pt x="3953" y="18025"/>
                    <a:pt x="10989" y="10989"/>
                  </a:cubicBezTo>
                  <a:cubicBezTo>
                    <a:pt x="18025" y="3953"/>
                    <a:pt x="27568" y="0"/>
                    <a:pt x="375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206422" cy="2164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-1834595" y="1398413"/>
            <a:ext cx="4615306" cy="1111285"/>
          </a:xfrm>
          <a:custGeom>
            <a:avLst/>
            <a:gdLst/>
            <a:ahLst/>
            <a:cxnLst/>
            <a:rect r="r" b="b" t="t" l="l"/>
            <a:pathLst>
              <a:path h="1111285" w="4615306">
                <a:moveTo>
                  <a:pt x="0" y="0"/>
                </a:moveTo>
                <a:lnTo>
                  <a:pt x="4615305" y="0"/>
                </a:lnTo>
                <a:lnTo>
                  <a:pt x="4615305" y="1111285"/>
                </a:lnTo>
                <a:lnTo>
                  <a:pt x="0" y="1111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51596" y="4955124"/>
            <a:ext cx="5828676" cy="4968947"/>
          </a:xfrm>
          <a:custGeom>
            <a:avLst/>
            <a:gdLst/>
            <a:ahLst/>
            <a:cxnLst/>
            <a:rect r="r" b="b" t="t" l="l"/>
            <a:pathLst>
              <a:path h="4968947" w="5828676">
                <a:moveTo>
                  <a:pt x="0" y="0"/>
                </a:moveTo>
                <a:lnTo>
                  <a:pt x="5828676" y="0"/>
                </a:lnTo>
                <a:lnTo>
                  <a:pt x="5828676" y="4968946"/>
                </a:lnTo>
                <a:lnTo>
                  <a:pt x="0" y="4968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38275" y="3734643"/>
            <a:ext cx="6303745" cy="53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6007" indent="-293003" lvl="1">
              <a:lnSpc>
                <a:spcPts val="4234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</a:p>
          <a:p>
            <a:pPr algn="l" marL="586007" indent="-293003" lvl="1">
              <a:lnSpc>
                <a:spcPts val="4234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</a:p>
          <a:p>
            <a:pPr algn="l" marL="586007" indent="-293003" lvl="1">
              <a:lnSpc>
                <a:spcPts val="4234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Solucion</a:t>
            </a:r>
          </a:p>
          <a:p>
            <a:pPr algn="l" marL="586007" indent="-293003" lvl="1">
              <a:lnSpc>
                <a:spcPts val="4234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Modulos</a:t>
            </a:r>
          </a:p>
          <a:p>
            <a:pPr algn="l" marL="586007" indent="-293003" lvl="1">
              <a:lnSpc>
                <a:spcPts val="4234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Prototipo</a:t>
            </a:r>
          </a:p>
          <a:p>
            <a:pPr algn="l" marL="586007" indent="-293003" lvl="1">
              <a:lnSpc>
                <a:spcPts val="4234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Metodologia</a:t>
            </a:r>
          </a:p>
          <a:p>
            <a:pPr algn="l" marL="586007" indent="-293003" lvl="1">
              <a:lnSpc>
                <a:spcPts val="4234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</a:p>
          <a:p>
            <a:pPr algn="l" marL="586007" indent="-293003" lvl="1">
              <a:lnSpc>
                <a:spcPts val="4234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Objetivos especifico</a:t>
            </a:r>
          </a:p>
          <a:p>
            <a:pPr algn="l" marL="586007" indent="-293003" lvl="1">
              <a:lnSpc>
                <a:spcPts val="4234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Carta gantt</a:t>
            </a:r>
          </a:p>
          <a:p>
            <a:pPr algn="l" marL="586007" indent="-293003" lvl="1">
              <a:lnSpc>
                <a:spcPts val="4234"/>
              </a:lnSpc>
              <a:buFont typeface="Arial"/>
              <a:buChar char="•"/>
            </a:pPr>
            <a:r>
              <a:rPr lang="en-US" sz="27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13387" y="3734643"/>
            <a:ext cx="738209" cy="53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234"/>
              </a:lnSpc>
            </a:pPr>
            <a:r>
              <a:rPr lang="en-US" b="true" sz="27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  <a:p>
            <a:pPr algn="r" marL="0" indent="0" lvl="0">
              <a:lnSpc>
                <a:spcPts val="4234"/>
              </a:lnSpc>
            </a:pPr>
            <a:r>
              <a:rPr lang="en-US" b="true" sz="27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  <a:p>
            <a:pPr algn="r" marL="0" indent="0" lvl="0">
              <a:lnSpc>
                <a:spcPts val="4234"/>
              </a:lnSpc>
            </a:pPr>
            <a:r>
              <a:rPr lang="en-US" b="true" sz="27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  <a:p>
            <a:pPr algn="r" marL="0" indent="0" lvl="0">
              <a:lnSpc>
                <a:spcPts val="4234"/>
              </a:lnSpc>
            </a:pPr>
            <a:r>
              <a:rPr lang="en-US" b="true" sz="27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  <a:p>
            <a:pPr algn="r" marL="0" indent="0" lvl="0">
              <a:lnSpc>
                <a:spcPts val="4234"/>
              </a:lnSpc>
            </a:pPr>
            <a:r>
              <a:rPr lang="en-US" b="true" sz="27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  <a:p>
            <a:pPr algn="r" marL="0" indent="0" lvl="0">
              <a:lnSpc>
                <a:spcPts val="4234"/>
              </a:lnSpc>
            </a:pPr>
            <a:r>
              <a:rPr lang="en-US" b="true" sz="27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  <a:p>
            <a:pPr algn="r" marL="0" indent="0" lvl="0">
              <a:lnSpc>
                <a:spcPts val="4234"/>
              </a:lnSpc>
            </a:pPr>
            <a:r>
              <a:rPr lang="en-US" b="true" sz="27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09</a:t>
            </a:r>
          </a:p>
          <a:p>
            <a:pPr algn="r" marL="0" indent="0" lvl="0">
              <a:lnSpc>
                <a:spcPts val="4234"/>
              </a:lnSpc>
            </a:pPr>
            <a:r>
              <a:rPr lang="en-US" b="true" sz="27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  <a:p>
            <a:pPr algn="r" marL="0" indent="0" lvl="0">
              <a:lnSpc>
                <a:spcPts val="4234"/>
              </a:lnSpc>
            </a:pPr>
            <a:r>
              <a:rPr lang="en-US" b="true" sz="27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</a:t>
            </a:r>
          </a:p>
          <a:p>
            <a:pPr algn="r" marL="0" indent="0" lvl="0">
              <a:lnSpc>
                <a:spcPts val="4234"/>
              </a:lnSpc>
            </a:pPr>
            <a:r>
              <a:rPr lang="en-US" b="true" sz="2714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44110" y="2088035"/>
            <a:ext cx="11100914" cy="1236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6"/>
              </a:lnSpc>
            </a:pPr>
            <a:r>
              <a:rPr lang="en-US" b="true" sz="721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Contenido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283056" y="4143880"/>
            <a:ext cx="5301109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7582102" y="4675256"/>
            <a:ext cx="4002062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5751171" y="5200650"/>
            <a:ext cx="5832994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5858320" y="5740124"/>
            <a:ext cx="5725781" cy="1905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7721469" y="6271714"/>
            <a:ext cx="3862696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7413727" y="6799016"/>
            <a:ext cx="4170438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6382826" y="7347945"/>
            <a:ext cx="5201275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702808" y="7889201"/>
            <a:ext cx="3745929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465540" y="8501158"/>
            <a:ext cx="4947847" cy="35351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6465540" y="9020747"/>
            <a:ext cx="4947847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5750" y="1028700"/>
            <a:ext cx="13851112" cy="8229600"/>
            <a:chOff x="0" y="0"/>
            <a:chExt cx="3648030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48030" cy="2167467"/>
            </a:xfrm>
            <a:custGeom>
              <a:avLst/>
              <a:gdLst/>
              <a:ahLst/>
              <a:cxnLst/>
              <a:rect r="r" b="b" t="t" l="l"/>
              <a:pathLst>
                <a:path h="2167467" w="3648030">
                  <a:moveTo>
                    <a:pt x="32977" y="0"/>
                  </a:moveTo>
                  <a:lnTo>
                    <a:pt x="3615052" y="0"/>
                  </a:lnTo>
                  <a:cubicBezTo>
                    <a:pt x="3633265" y="0"/>
                    <a:pt x="3648030" y="14764"/>
                    <a:pt x="3648030" y="32977"/>
                  </a:cubicBezTo>
                  <a:lnTo>
                    <a:pt x="3648030" y="2134489"/>
                  </a:lnTo>
                  <a:cubicBezTo>
                    <a:pt x="3648030" y="2143235"/>
                    <a:pt x="3644555" y="2151624"/>
                    <a:pt x="3638371" y="2157808"/>
                  </a:cubicBezTo>
                  <a:cubicBezTo>
                    <a:pt x="3632186" y="2163992"/>
                    <a:pt x="3623799" y="2167467"/>
                    <a:pt x="3615052" y="2167467"/>
                  </a:cubicBezTo>
                  <a:lnTo>
                    <a:pt x="32977" y="2167467"/>
                  </a:lnTo>
                  <a:cubicBezTo>
                    <a:pt x="24231" y="2167467"/>
                    <a:pt x="15843" y="2163992"/>
                    <a:pt x="9659" y="2157808"/>
                  </a:cubicBezTo>
                  <a:cubicBezTo>
                    <a:pt x="3474" y="2151624"/>
                    <a:pt x="0" y="2143235"/>
                    <a:pt x="0" y="2134489"/>
                  </a:cubicBezTo>
                  <a:lnTo>
                    <a:pt x="0" y="32977"/>
                  </a:lnTo>
                  <a:cubicBezTo>
                    <a:pt x="0" y="24231"/>
                    <a:pt x="3474" y="15843"/>
                    <a:pt x="9659" y="9659"/>
                  </a:cubicBezTo>
                  <a:cubicBezTo>
                    <a:pt x="15843" y="3474"/>
                    <a:pt x="24231" y="0"/>
                    <a:pt x="329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50000">
                  <a:srgbClr val="4FB6E8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8572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648030" cy="2262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995715" y="4860325"/>
            <a:ext cx="7292285" cy="5426675"/>
          </a:xfrm>
          <a:custGeom>
            <a:avLst/>
            <a:gdLst/>
            <a:ahLst/>
            <a:cxnLst/>
            <a:rect r="r" b="b" t="t" l="l"/>
            <a:pathLst>
              <a:path h="5426675" w="7292285">
                <a:moveTo>
                  <a:pt x="0" y="0"/>
                </a:moveTo>
                <a:lnTo>
                  <a:pt x="7292285" y="0"/>
                </a:lnTo>
                <a:lnTo>
                  <a:pt x="7292285" y="5426675"/>
                </a:lnTo>
                <a:lnTo>
                  <a:pt x="0" y="5426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5048" y="6487473"/>
            <a:ext cx="4117383" cy="2953775"/>
          </a:xfrm>
          <a:custGeom>
            <a:avLst/>
            <a:gdLst/>
            <a:ahLst/>
            <a:cxnLst/>
            <a:rect r="r" b="b" t="t" l="l"/>
            <a:pathLst>
              <a:path h="2953775" w="4117383">
                <a:moveTo>
                  <a:pt x="0" y="0"/>
                </a:moveTo>
                <a:lnTo>
                  <a:pt x="4117383" y="0"/>
                </a:lnTo>
                <a:lnTo>
                  <a:pt x="4117383" y="2953775"/>
                </a:lnTo>
                <a:lnTo>
                  <a:pt x="0" y="295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1107" y="2268009"/>
            <a:ext cx="7242648" cy="123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96"/>
              </a:lnSpc>
              <a:spcBef>
                <a:spcPct val="0"/>
              </a:spcBef>
            </a:pPr>
            <a:r>
              <a:rPr lang="en-US" b="true" sz="721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Introducción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11107" y="3860637"/>
            <a:ext cx="8984608" cy="256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4"/>
              </a:lnSpc>
            </a:pPr>
            <a:r>
              <a:rPr lang="en-US" sz="23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Constructora CISEL, también conocida como Constructora e Inmobiliaria San Esteban Limitada, es una empresa chilena dedicada principalmente a la construcción de viviendas sociales. La empresa está registrada como una sociedad limitada y opera desde su sede en Los Andes, en la región de Valparaíso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7511" y="1449334"/>
            <a:ext cx="12723704" cy="7388332"/>
            <a:chOff x="0" y="0"/>
            <a:chExt cx="3351099" cy="1945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1099" cy="1945898"/>
            </a:xfrm>
            <a:custGeom>
              <a:avLst/>
              <a:gdLst/>
              <a:ahLst/>
              <a:cxnLst/>
              <a:rect r="r" b="b" t="t" l="l"/>
              <a:pathLst>
                <a:path h="1945898" w="3351099">
                  <a:moveTo>
                    <a:pt x="35899" y="0"/>
                  </a:moveTo>
                  <a:lnTo>
                    <a:pt x="3315200" y="0"/>
                  </a:lnTo>
                  <a:cubicBezTo>
                    <a:pt x="3335026" y="0"/>
                    <a:pt x="3351099" y="16073"/>
                    <a:pt x="3351099" y="35899"/>
                  </a:cubicBezTo>
                  <a:lnTo>
                    <a:pt x="3351099" y="1909999"/>
                  </a:lnTo>
                  <a:cubicBezTo>
                    <a:pt x="3351099" y="1929826"/>
                    <a:pt x="3335026" y="1945898"/>
                    <a:pt x="3315200" y="1945898"/>
                  </a:cubicBezTo>
                  <a:lnTo>
                    <a:pt x="35899" y="1945898"/>
                  </a:lnTo>
                  <a:cubicBezTo>
                    <a:pt x="16073" y="1945898"/>
                    <a:pt x="0" y="1929826"/>
                    <a:pt x="0" y="1909999"/>
                  </a:cubicBezTo>
                  <a:lnTo>
                    <a:pt x="0" y="35899"/>
                  </a:lnTo>
                  <a:cubicBezTo>
                    <a:pt x="0" y="16073"/>
                    <a:pt x="16073" y="0"/>
                    <a:pt x="358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351099" cy="2041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12574" y="2510207"/>
            <a:ext cx="10141849" cy="1071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51"/>
              </a:lnSpc>
              <a:spcBef>
                <a:spcPct val="0"/>
              </a:spcBef>
            </a:pPr>
            <a:r>
              <a:rPr lang="en-US" b="true" sz="6251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Problema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15726352" y="5441143"/>
            <a:ext cx="4129085" cy="994211"/>
          </a:xfrm>
          <a:custGeom>
            <a:avLst/>
            <a:gdLst/>
            <a:ahLst/>
            <a:cxnLst/>
            <a:rect r="r" b="b" t="t" l="l"/>
            <a:pathLst>
              <a:path h="994211" w="4129085">
                <a:moveTo>
                  <a:pt x="0" y="0"/>
                </a:moveTo>
                <a:lnTo>
                  <a:pt x="4129085" y="0"/>
                </a:lnTo>
                <a:lnTo>
                  <a:pt x="4129085" y="994211"/>
                </a:lnTo>
                <a:lnTo>
                  <a:pt x="0" y="994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138647" y="1644725"/>
            <a:ext cx="4765138" cy="7100634"/>
            <a:chOff x="0" y="0"/>
            <a:chExt cx="3663950" cy="54597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1750" y="3175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3600450" y="5036820"/>
                  </a:moveTo>
                  <a:cubicBezTo>
                    <a:pt x="3600450" y="5236210"/>
                    <a:pt x="3439160" y="5396230"/>
                    <a:pt x="3241040" y="5396230"/>
                  </a:cubicBezTo>
                  <a:lnTo>
                    <a:pt x="359410" y="5396230"/>
                  </a:lnTo>
                  <a:cubicBezTo>
                    <a:pt x="160020" y="5396230"/>
                    <a:pt x="0" y="5234940"/>
                    <a:pt x="0" y="503682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5036820"/>
                  </a:lnTo>
                  <a:close/>
                </a:path>
              </a:pathLst>
            </a:custGeom>
            <a:blipFill>
              <a:blip r:embed="rId4"/>
              <a:stretch>
                <a:fillRect l="-83223" t="0" r="-8322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5459730"/>
            </a:xfrm>
            <a:custGeom>
              <a:avLst/>
              <a:gdLst/>
              <a:ahLst/>
              <a:cxnLst/>
              <a:rect r="r" b="b" t="t" l="l"/>
              <a:pathLst>
                <a:path h="5459730" w="3663950">
                  <a:moveTo>
                    <a:pt x="3271520" y="5459730"/>
                  </a:moveTo>
                  <a:lnTo>
                    <a:pt x="391160" y="5459730"/>
                  </a:lnTo>
                  <a:cubicBezTo>
                    <a:pt x="175260" y="5459730"/>
                    <a:pt x="0" y="5284470"/>
                    <a:pt x="0" y="506857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5067300"/>
                  </a:lnTo>
                  <a:cubicBezTo>
                    <a:pt x="3663950" y="5284470"/>
                    <a:pt x="3487420" y="5459730"/>
                    <a:pt x="3271520" y="545973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5067300"/>
                  </a:lnTo>
                  <a:cubicBezTo>
                    <a:pt x="63500" y="5248910"/>
                    <a:pt x="210820" y="5394960"/>
                    <a:pt x="391160" y="5394960"/>
                  </a:cubicBezTo>
                  <a:lnTo>
                    <a:pt x="3271520" y="5394960"/>
                  </a:lnTo>
                  <a:cubicBezTo>
                    <a:pt x="3453130" y="5394960"/>
                    <a:pt x="3599180" y="5247640"/>
                    <a:pt x="3599180" y="506730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-252656" y="7500273"/>
            <a:ext cx="3065230" cy="3065230"/>
          </a:xfrm>
          <a:custGeom>
            <a:avLst/>
            <a:gdLst/>
            <a:ahLst/>
            <a:cxnLst/>
            <a:rect r="r" b="b" t="t" l="l"/>
            <a:pathLst>
              <a:path h="3065230" w="3065230">
                <a:moveTo>
                  <a:pt x="3065230" y="0"/>
                </a:moveTo>
                <a:lnTo>
                  <a:pt x="0" y="0"/>
                </a:lnTo>
                <a:lnTo>
                  <a:pt x="0" y="3065231"/>
                </a:lnTo>
                <a:lnTo>
                  <a:pt x="3065230" y="3065231"/>
                </a:lnTo>
                <a:lnTo>
                  <a:pt x="306523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26157" y="4450761"/>
            <a:ext cx="8533043" cy="291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335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empresa utiliza planillas de Excel para gestionar su inventario, lo que conlleva limitaciones como la falta de precisión y la lentitud en las actualizaciones. </a:t>
            </a:r>
          </a:p>
          <a:p>
            <a:pPr algn="l">
              <a:lnSpc>
                <a:spcPts val="3335"/>
              </a:lnSpc>
            </a:pPr>
          </a:p>
          <a:p>
            <a:pPr algn="l" marL="496571" indent="-248285" lvl="1">
              <a:lnSpc>
                <a:spcPts val="3335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Esto genera errores en el control de materiales, afectando las operaciones diarias, haciéndolas más lentas, engorrosas y poco eficaces.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726352" y="2921253"/>
            <a:ext cx="4129085" cy="994211"/>
          </a:xfrm>
          <a:custGeom>
            <a:avLst/>
            <a:gdLst/>
            <a:ahLst/>
            <a:cxnLst/>
            <a:rect r="r" b="b" t="t" l="l"/>
            <a:pathLst>
              <a:path h="994211" w="4129085">
                <a:moveTo>
                  <a:pt x="0" y="0"/>
                </a:moveTo>
                <a:lnTo>
                  <a:pt x="4129085" y="0"/>
                </a:lnTo>
                <a:lnTo>
                  <a:pt x="4129085" y="994211"/>
                </a:lnTo>
                <a:lnTo>
                  <a:pt x="0" y="994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1630" b="-39694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871972" y="1353816"/>
            <a:ext cx="7214740" cy="6716923"/>
            <a:chOff x="0" y="0"/>
            <a:chExt cx="6350000" cy="59118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879756"/>
            <a:ext cx="11261563" cy="6372066"/>
            <a:chOff x="0" y="0"/>
            <a:chExt cx="3330671" cy="18845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0672" cy="1884575"/>
            </a:xfrm>
            <a:custGeom>
              <a:avLst/>
              <a:gdLst/>
              <a:ahLst/>
              <a:cxnLst/>
              <a:rect r="r" b="b" t="t" l="l"/>
              <a:pathLst>
                <a:path h="1884575" w="3330672">
                  <a:moveTo>
                    <a:pt x="40560" y="0"/>
                  </a:moveTo>
                  <a:lnTo>
                    <a:pt x="3290111" y="0"/>
                  </a:lnTo>
                  <a:cubicBezTo>
                    <a:pt x="3300868" y="0"/>
                    <a:pt x="3311185" y="4273"/>
                    <a:pt x="3318792" y="11880"/>
                  </a:cubicBezTo>
                  <a:cubicBezTo>
                    <a:pt x="3326398" y="19486"/>
                    <a:pt x="3330672" y="29803"/>
                    <a:pt x="3330672" y="40560"/>
                  </a:cubicBezTo>
                  <a:lnTo>
                    <a:pt x="3330672" y="1844015"/>
                  </a:lnTo>
                  <a:cubicBezTo>
                    <a:pt x="3330672" y="1854772"/>
                    <a:pt x="3326398" y="1865088"/>
                    <a:pt x="3318792" y="1872695"/>
                  </a:cubicBezTo>
                  <a:cubicBezTo>
                    <a:pt x="3311185" y="1880302"/>
                    <a:pt x="3300868" y="1884575"/>
                    <a:pt x="3290111" y="1884575"/>
                  </a:cubicBezTo>
                  <a:lnTo>
                    <a:pt x="40560" y="1884575"/>
                  </a:lnTo>
                  <a:cubicBezTo>
                    <a:pt x="29803" y="1884575"/>
                    <a:pt x="19486" y="1880302"/>
                    <a:pt x="11880" y="1872695"/>
                  </a:cubicBezTo>
                  <a:cubicBezTo>
                    <a:pt x="4273" y="1865088"/>
                    <a:pt x="0" y="1854772"/>
                    <a:pt x="0" y="1844015"/>
                  </a:cubicBezTo>
                  <a:lnTo>
                    <a:pt x="0" y="40560"/>
                  </a:lnTo>
                  <a:cubicBezTo>
                    <a:pt x="0" y="29803"/>
                    <a:pt x="4273" y="19486"/>
                    <a:pt x="11880" y="11880"/>
                  </a:cubicBezTo>
                  <a:cubicBezTo>
                    <a:pt x="19486" y="4273"/>
                    <a:pt x="29803" y="0"/>
                    <a:pt x="405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50000">
                  <a:srgbClr val="2B69B4">
                    <a:alpha val="100000"/>
                  </a:srgbClr>
                </a:gs>
                <a:gs pos="100000">
                  <a:srgbClr val="1C53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95250"/>
              <a:ext cx="3330671" cy="1979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353816"/>
            <a:ext cx="8115300" cy="1290136"/>
            <a:chOff x="0" y="0"/>
            <a:chExt cx="2617384" cy="4161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17384" cy="416101"/>
            </a:xfrm>
            <a:custGeom>
              <a:avLst/>
              <a:gdLst/>
              <a:ahLst/>
              <a:cxnLst/>
              <a:rect r="r" b="b" t="t" l="l"/>
              <a:pathLst>
                <a:path h="416101" w="2617384">
                  <a:moveTo>
                    <a:pt x="37206" y="0"/>
                  </a:moveTo>
                  <a:lnTo>
                    <a:pt x="2580178" y="0"/>
                  </a:lnTo>
                  <a:cubicBezTo>
                    <a:pt x="2590046" y="0"/>
                    <a:pt x="2599509" y="3920"/>
                    <a:pt x="2606487" y="10897"/>
                  </a:cubicBezTo>
                  <a:cubicBezTo>
                    <a:pt x="2613464" y="17875"/>
                    <a:pt x="2617384" y="27338"/>
                    <a:pt x="2617384" y="37206"/>
                  </a:cubicBezTo>
                  <a:lnTo>
                    <a:pt x="2617384" y="378895"/>
                  </a:lnTo>
                  <a:cubicBezTo>
                    <a:pt x="2617384" y="388762"/>
                    <a:pt x="2613464" y="398226"/>
                    <a:pt x="2606487" y="405203"/>
                  </a:cubicBezTo>
                  <a:cubicBezTo>
                    <a:pt x="2599509" y="412181"/>
                    <a:pt x="2590046" y="416101"/>
                    <a:pt x="2580178" y="416101"/>
                  </a:cubicBezTo>
                  <a:lnTo>
                    <a:pt x="37206" y="416101"/>
                  </a:lnTo>
                  <a:cubicBezTo>
                    <a:pt x="27338" y="416101"/>
                    <a:pt x="17875" y="412181"/>
                    <a:pt x="10897" y="405203"/>
                  </a:cubicBezTo>
                  <a:cubicBezTo>
                    <a:pt x="3920" y="398226"/>
                    <a:pt x="0" y="388762"/>
                    <a:pt x="0" y="378895"/>
                  </a:cubicBezTo>
                  <a:lnTo>
                    <a:pt x="0" y="37206"/>
                  </a:lnTo>
                  <a:cubicBezTo>
                    <a:pt x="0" y="27338"/>
                    <a:pt x="3920" y="17875"/>
                    <a:pt x="10897" y="10897"/>
                  </a:cubicBezTo>
                  <a:cubicBezTo>
                    <a:pt x="17875" y="3920"/>
                    <a:pt x="27338" y="0"/>
                    <a:pt x="3720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617384" cy="511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985540" y="1455027"/>
            <a:ext cx="6987604" cy="6505459"/>
            <a:chOff x="0" y="0"/>
            <a:chExt cx="6350000" cy="59118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/>
              <a:stretch>
                <a:fillRect l="-24661" t="0" r="-24661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-791886" y="4673331"/>
            <a:ext cx="2319244" cy="3397408"/>
          </a:xfrm>
          <a:custGeom>
            <a:avLst/>
            <a:gdLst/>
            <a:ahLst/>
            <a:cxnLst/>
            <a:rect r="r" b="b" t="t" l="l"/>
            <a:pathLst>
              <a:path h="3397408" w="2319244">
                <a:moveTo>
                  <a:pt x="0" y="0"/>
                </a:moveTo>
                <a:lnTo>
                  <a:pt x="2319245" y="0"/>
                </a:lnTo>
                <a:lnTo>
                  <a:pt x="2319245" y="3397408"/>
                </a:lnTo>
                <a:lnTo>
                  <a:pt x="0" y="3397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101" t="-125652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50370" y="6372035"/>
            <a:ext cx="2879787" cy="2879787"/>
          </a:xfrm>
          <a:custGeom>
            <a:avLst/>
            <a:gdLst/>
            <a:ahLst/>
            <a:cxnLst/>
            <a:rect r="r" b="b" t="t" l="l"/>
            <a:pathLst>
              <a:path h="2879787" w="2879787">
                <a:moveTo>
                  <a:pt x="0" y="0"/>
                </a:moveTo>
                <a:lnTo>
                  <a:pt x="2879787" y="0"/>
                </a:lnTo>
                <a:lnTo>
                  <a:pt x="2879787" y="2879787"/>
                </a:lnTo>
                <a:lnTo>
                  <a:pt x="0" y="2879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19159" y="1498388"/>
            <a:ext cx="7452112" cy="89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02"/>
              </a:lnSpc>
              <a:spcBef>
                <a:spcPct val="0"/>
              </a:spcBef>
            </a:pPr>
            <a:r>
              <a:rPr lang="en-US" b="true" sz="5215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Solución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7209" y="3373402"/>
            <a:ext cx="7615711" cy="2217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8714" indent="-264357" lvl="1">
              <a:lnSpc>
                <a:spcPts val="3550"/>
              </a:lnSpc>
              <a:buFont typeface="Arial"/>
              <a:buChar char="•"/>
            </a:pPr>
            <a:r>
              <a:rPr lang="en-US" sz="24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propuesta es implementar una plataforma web que optimice la gestión del inventario, haciéndola más eficiente y permitiendo la realización de diversas tareas en tiempo real.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17209" y="6018164"/>
            <a:ext cx="8804676" cy="303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479"/>
              </a:lnSpc>
              <a:buFont typeface="Arial"/>
              <a:buChar char="•"/>
            </a:pPr>
            <a:r>
              <a:rPr lang="en-US" sz="2400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plataforma incluirá funciones como:</a:t>
            </a:r>
          </a:p>
          <a:p>
            <a:pPr algn="just">
              <a:lnSpc>
                <a:spcPts val="3479"/>
              </a:lnSpc>
            </a:pPr>
          </a:p>
          <a:p>
            <a:pPr algn="just" marL="1036320" indent="-345440" lvl="2">
              <a:lnSpc>
                <a:spcPts val="3479"/>
              </a:lnSpc>
              <a:buFont typeface="Arial"/>
              <a:buChar char="⚬"/>
            </a:pPr>
            <a:r>
              <a:rPr lang="en-US" sz="2400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Registro de entradas y salidas de materiales.</a:t>
            </a:r>
          </a:p>
          <a:p>
            <a:pPr algn="just" marL="1036320" indent="-345440" lvl="2">
              <a:lnSpc>
                <a:spcPts val="3479"/>
              </a:lnSpc>
              <a:buFont typeface="Arial"/>
              <a:buChar char="⚬"/>
            </a:pPr>
            <a:r>
              <a:rPr lang="en-US" sz="2400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Actualización automática del stock tras cada movimiento.</a:t>
            </a:r>
          </a:p>
          <a:p>
            <a:pPr algn="just" marL="1036320" indent="-345440" lvl="2">
              <a:lnSpc>
                <a:spcPts val="3479"/>
              </a:lnSpc>
              <a:buFont typeface="Arial"/>
              <a:buChar char="⚬"/>
            </a:pPr>
            <a:r>
              <a:rPr lang="en-US" sz="2400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Generación de tickets de retiro para los jefes de obra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9731" y="5318774"/>
            <a:ext cx="3654083" cy="3939526"/>
            <a:chOff x="0" y="0"/>
            <a:chExt cx="1022038" cy="11018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127080" y="4532327"/>
            <a:ext cx="1699385" cy="16993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b="true" sz="518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55487" y="1276952"/>
            <a:ext cx="8423433" cy="1711252"/>
            <a:chOff x="0" y="0"/>
            <a:chExt cx="2491278" cy="5061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91278" cy="506112"/>
            </a:xfrm>
            <a:custGeom>
              <a:avLst/>
              <a:gdLst/>
              <a:ahLst/>
              <a:cxnLst/>
              <a:rect r="r" b="b" t="t" l="l"/>
              <a:pathLst>
                <a:path h="506112" w="2491278">
                  <a:moveTo>
                    <a:pt x="54226" y="0"/>
                  </a:moveTo>
                  <a:lnTo>
                    <a:pt x="2437052" y="0"/>
                  </a:lnTo>
                  <a:cubicBezTo>
                    <a:pt x="2467000" y="0"/>
                    <a:pt x="2491278" y="24278"/>
                    <a:pt x="2491278" y="54226"/>
                  </a:cubicBezTo>
                  <a:lnTo>
                    <a:pt x="2491278" y="451886"/>
                  </a:lnTo>
                  <a:cubicBezTo>
                    <a:pt x="2491278" y="481834"/>
                    <a:pt x="2467000" y="506112"/>
                    <a:pt x="2437052" y="506112"/>
                  </a:cubicBezTo>
                  <a:lnTo>
                    <a:pt x="54226" y="506112"/>
                  </a:lnTo>
                  <a:cubicBezTo>
                    <a:pt x="24278" y="506112"/>
                    <a:pt x="0" y="481834"/>
                    <a:pt x="0" y="451886"/>
                  </a:cubicBezTo>
                  <a:lnTo>
                    <a:pt x="0" y="54226"/>
                  </a:lnTo>
                  <a:cubicBezTo>
                    <a:pt x="0" y="24278"/>
                    <a:pt x="24278" y="0"/>
                    <a:pt x="542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491278" cy="601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61170" y="5318774"/>
            <a:ext cx="3654083" cy="3939526"/>
            <a:chOff x="0" y="0"/>
            <a:chExt cx="1022038" cy="110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38518" y="4532327"/>
            <a:ext cx="1699385" cy="16993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b="true" sz="518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72678" y="5318774"/>
            <a:ext cx="3654083" cy="3939526"/>
            <a:chOff x="0" y="0"/>
            <a:chExt cx="1022038" cy="110187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50026" y="4532327"/>
            <a:ext cx="1699385" cy="169938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b="true" sz="518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484186" y="5318774"/>
            <a:ext cx="3654083" cy="3939526"/>
            <a:chOff x="0" y="0"/>
            <a:chExt cx="1022038" cy="110187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461535" y="4532327"/>
            <a:ext cx="1699385" cy="169938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b="true" sz="5187" strike="noStrike" u="none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04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147792" y="574752"/>
            <a:ext cx="4111508" cy="3957575"/>
          </a:xfrm>
          <a:custGeom>
            <a:avLst/>
            <a:gdLst/>
            <a:ahLst/>
            <a:cxnLst/>
            <a:rect r="r" b="b" t="t" l="l"/>
            <a:pathLst>
              <a:path h="3957575" w="4111508">
                <a:moveTo>
                  <a:pt x="0" y="0"/>
                </a:moveTo>
                <a:lnTo>
                  <a:pt x="4111508" y="0"/>
                </a:lnTo>
                <a:lnTo>
                  <a:pt x="4111508" y="3957575"/>
                </a:lnTo>
                <a:lnTo>
                  <a:pt x="0" y="3957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50677" y="698771"/>
            <a:ext cx="2809620" cy="2809620"/>
          </a:xfrm>
          <a:custGeom>
            <a:avLst/>
            <a:gdLst/>
            <a:ahLst/>
            <a:cxnLst/>
            <a:rect r="r" b="b" t="t" l="l"/>
            <a:pathLst>
              <a:path h="2809620" w="2809620">
                <a:moveTo>
                  <a:pt x="0" y="0"/>
                </a:moveTo>
                <a:lnTo>
                  <a:pt x="2809620" y="0"/>
                </a:lnTo>
                <a:lnTo>
                  <a:pt x="2809620" y="2809620"/>
                </a:lnTo>
                <a:lnTo>
                  <a:pt x="0" y="280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283808" y="1563855"/>
            <a:ext cx="6066219" cy="96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23"/>
              </a:lnSpc>
              <a:spcBef>
                <a:spcPct val="0"/>
              </a:spcBef>
            </a:pPr>
            <a:r>
              <a:rPr lang="en-US" b="true" sz="558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Módulo 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618540" y="6410873"/>
            <a:ext cx="2939342" cy="208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16"/>
              </a:lnSpc>
              <a:spcBef>
                <a:spcPct val="0"/>
              </a:spcBef>
            </a:pPr>
            <a:r>
              <a:rPr lang="en-US" sz="22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Actualización en tiempo real de los productos existentes en la bodega.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30048" y="6410873"/>
            <a:ext cx="2939342" cy="173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3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Consultar el stock disponible de productos en bodega.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841556" y="6410873"/>
            <a:ext cx="2939342" cy="173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3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Generar alertas por bajo stock de productos en la bodega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6092906" y="2648171"/>
            <a:ext cx="6102187" cy="860220"/>
            <a:chOff x="0" y="0"/>
            <a:chExt cx="1607160" cy="22656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07160" cy="226560"/>
            </a:xfrm>
            <a:custGeom>
              <a:avLst/>
              <a:gdLst/>
              <a:ahLst/>
              <a:cxnLst/>
              <a:rect r="r" b="b" t="t" l="l"/>
              <a:pathLst>
                <a:path h="226560" w="1607160">
                  <a:moveTo>
                    <a:pt x="74854" y="0"/>
                  </a:moveTo>
                  <a:lnTo>
                    <a:pt x="1532306" y="0"/>
                  </a:lnTo>
                  <a:cubicBezTo>
                    <a:pt x="1552159" y="0"/>
                    <a:pt x="1571198" y="7886"/>
                    <a:pt x="1585236" y="21924"/>
                  </a:cubicBezTo>
                  <a:cubicBezTo>
                    <a:pt x="1599274" y="35962"/>
                    <a:pt x="1607160" y="55002"/>
                    <a:pt x="1607160" y="74854"/>
                  </a:cubicBezTo>
                  <a:lnTo>
                    <a:pt x="1607160" y="151706"/>
                  </a:lnTo>
                  <a:cubicBezTo>
                    <a:pt x="1607160" y="171558"/>
                    <a:pt x="1599274" y="190598"/>
                    <a:pt x="1585236" y="204636"/>
                  </a:cubicBezTo>
                  <a:cubicBezTo>
                    <a:pt x="1571198" y="218674"/>
                    <a:pt x="1552159" y="226560"/>
                    <a:pt x="1532306" y="226560"/>
                  </a:cubicBezTo>
                  <a:lnTo>
                    <a:pt x="74854" y="226560"/>
                  </a:lnTo>
                  <a:cubicBezTo>
                    <a:pt x="55002" y="226560"/>
                    <a:pt x="35962" y="218674"/>
                    <a:pt x="21924" y="204636"/>
                  </a:cubicBezTo>
                  <a:cubicBezTo>
                    <a:pt x="7886" y="190598"/>
                    <a:pt x="0" y="171558"/>
                    <a:pt x="0" y="151706"/>
                  </a:cubicBezTo>
                  <a:lnTo>
                    <a:pt x="0" y="74854"/>
                  </a:lnTo>
                  <a:cubicBezTo>
                    <a:pt x="0" y="55002"/>
                    <a:pt x="7886" y="35962"/>
                    <a:pt x="21924" y="21924"/>
                  </a:cubicBezTo>
                  <a:cubicBezTo>
                    <a:pt x="35962" y="7886"/>
                    <a:pt x="55002" y="0"/>
                    <a:pt x="748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133350"/>
              <a:ext cx="1607160" cy="359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02"/>
                </a:lnSpc>
              </a:pPr>
              <a:r>
                <a:rPr lang="en-US" b="true" sz="308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Gestion de inventario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507101" y="6410873"/>
            <a:ext cx="2939342" cy="208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16"/>
              </a:lnSpc>
              <a:spcBef>
                <a:spcPct val="0"/>
              </a:spcBef>
            </a:pPr>
            <a:r>
              <a:rPr lang="en-US" sz="22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Registro, eliminación y consulta de materiales en la bodega.</a:t>
            </a:r>
          </a:p>
        </p:txBody>
      </p: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61239" y="5318774"/>
            <a:ext cx="3654083" cy="3939526"/>
            <a:chOff x="0" y="0"/>
            <a:chExt cx="1022038" cy="11018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38588" y="4532327"/>
            <a:ext cx="1699385" cy="16993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b="true" sz="518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55487" y="1276952"/>
            <a:ext cx="8423433" cy="1711252"/>
            <a:chOff x="0" y="0"/>
            <a:chExt cx="2491278" cy="5061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91278" cy="506112"/>
            </a:xfrm>
            <a:custGeom>
              <a:avLst/>
              <a:gdLst/>
              <a:ahLst/>
              <a:cxnLst/>
              <a:rect r="r" b="b" t="t" l="l"/>
              <a:pathLst>
                <a:path h="506112" w="2491278">
                  <a:moveTo>
                    <a:pt x="54226" y="0"/>
                  </a:moveTo>
                  <a:lnTo>
                    <a:pt x="2437052" y="0"/>
                  </a:lnTo>
                  <a:cubicBezTo>
                    <a:pt x="2467000" y="0"/>
                    <a:pt x="2491278" y="24278"/>
                    <a:pt x="2491278" y="54226"/>
                  </a:cubicBezTo>
                  <a:lnTo>
                    <a:pt x="2491278" y="451886"/>
                  </a:lnTo>
                  <a:cubicBezTo>
                    <a:pt x="2491278" y="481834"/>
                    <a:pt x="2467000" y="506112"/>
                    <a:pt x="2437052" y="506112"/>
                  </a:cubicBezTo>
                  <a:lnTo>
                    <a:pt x="54226" y="506112"/>
                  </a:lnTo>
                  <a:cubicBezTo>
                    <a:pt x="24278" y="506112"/>
                    <a:pt x="0" y="481834"/>
                    <a:pt x="0" y="451886"/>
                  </a:cubicBezTo>
                  <a:lnTo>
                    <a:pt x="0" y="54226"/>
                  </a:lnTo>
                  <a:cubicBezTo>
                    <a:pt x="0" y="24278"/>
                    <a:pt x="24278" y="0"/>
                    <a:pt x="542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491278" cy="601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72678" y="5318774"/>
            <a:ext cx="3654083" cy="3939526"/>
            <a:chOff x="0" y="0"/>
            <a:chExt cx="1022038" cy="110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50026" y="4532327"/>
            <a:ext cx="1699385" cy="16993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b="true" sz="518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47792" y="574752"/>
            <a:ext cx="4111508" cy="3957575"/>
          </a:xfrm>
          <a:custGeom>
            <a:avLst/>
            <a:gdLst/>
            <a:ahLst/>
            <a:cxnLst/>
            <a:rect r="r" b="b" t="t" l="l"/>
            <a:pathLst>
              <a:path h="3957575" w="4111508">
                <a:moveTo>
                  <a:pt x="0" y="0"/>
                </a:moveTo>
                <a:lnTo>
                  <a:pt x="4111508" y="0"/>
                </a:lnTo>
                <a:lnTo>
                  <a:pt x="4111508" y="3957575"/>
                </a:lnTo>
                <a:lnTo>
                  <a:pt x="0" y="3957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50677" y="698771"/>
            <a:ext cx="2809620" cy="2809620"/>
          </a:xfrm>
          <a:custGeom>
            <a:avLst/>
            <a:gdLst/>
            <a:ahLst/>
            <a:cxnLst/>
            <a:rect r="r" b="b" t="t" l="l"/>
            <a:pathLst>
              <a:path h="2809620" w="2809620">
                <a:moveTo>
                  <a:pt x="0" y="0"/>
                </a:moveTo>
                <a:lnTo>
                  <a:pt x="2809620" y="0"/>
                </a:lnTo>
                <a:lnTo>
                  <a:pt x="2809620" y="2809620"/>
                </a:lnTo>
                <a:lnTo>
                  <a:pt x="0" y="280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283808" y="1563855"/>
            <a:ext cx="6066219" cy="96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23"/>
              </a:lnSpc>
              <a:spcBef>
                <a:spcPct val="0"/>
              </a:spcBef>
            </a:pPr>
            <a:r>
              <a:rPr lang="en-US" b="true" sz="558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Módulo 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35950" y="6601121"/>
            <a:ext cx="3127538" cy="134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673"/>
              </a:lnSpc>
              <a:spcBef>
                <a:spcPct val="0"/>
              </a:spcBef>
            </a:pPr>
            <a:r>
              <a:rPr lang="en-US" sz="25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Administración y recuento de tickets generados.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092906" y="2648171"/>
            <a:ext cx="6102187" cy="860220"/>
            <a:chOff x="0" y="0"/>
            <a:chExt cx="1607160" cy="2265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07160" cy="226560"/>
            </a:xfrm>
            <a:custGeom>
              <a:avLst/>
              <a:gdLst/>
              <a:ahLst/>
              <a:cxnLst/>
              <a:rect r="r" b="b" t="t" l="l"/>
              <a:pathLst>
                <a:path h="226560" w="1607160">
                  <a:moveTo>
                    <a:pt x="74854" y="0"/>
                  </a:moveTo>
                  <a:lnTo>
                    <a:pt x="1532306" y="0"/>
                  </a:lnTo>
                  <a:cubicBezTo>
                    <a:pt x="1552159" y="0"/>
                    <a:pt x="1571198" y="7886"/>
                    <a:pt x="1585236" y="21924"/>
                  </a:cubicBezTo>
                  <a:cubicBezTo>
                    <a:pt x="1599274" y="35962"/>
                    <a:pt x="1607160" y="55002"/>
                    <a:pt x="1607160" y="74854"/>
                  </a:cubicBezTo>
                  <a:lnTo>
                    <a:pt x="1607160" y="151706"/>
                  </a:lnTo>
                  <a:cubicBezTo>
                    <a:pt x="1607160" y="171558"/>
                    <a:pt x="1599274" y="190598"/>
                    <a:pt x="1585236" y="204636"/>
                  </a:cubicBezTo>
                  <a:cubicBezTo>
                    <a:pt x="1571198" y="218674"/>
                    <a:pt x="1552159" y="226560"/>
                    <a:pt x="1532306" y="226560"/>
                  </a:cubicBezTo>
                  <a:lnTo>
                    <a:pt x="74854" y="226560"/>
                  </a:lnTo>
                  <a:cubicBezTo>
                    <a:pt x="55002" y="226560"/>
                    <a:pt x="35962" y="218674"/>
                    <a:pt x="21924" y="204636"/>
                  </a:cubicBezTo>
                  <a:cubicBezTo>
                    <a:pt x="7886" y="190598"/>
                    <a:pt x="0" y="171558"/>
                    <a:pt x="0" y="151706"/>
                  </a:cubicBezTo>
                  <a:lnTo>
                    <a:pt x="0" y="74854"/>
                  </a:lnTo>
                  <a:cubicBezTo>
                    <a:pt x="0" y="55002"/>
                    <a:pt x="7886" y="35962"/>
                    <a:pt x="21924" y="21924"/>
                  </a:cubicBezTo>
                  <a:cubicBezTo>
                    <a:pt x="35962" y="7886"/>
                    <a:pt x="55002" y="0"/>
                    <a:pt x="748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33350"/>
              <a:ext cx="1607160" cy="359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02"/>
                </a:lnSpc>
              </a:pPr>
              <a:r>
                <a:rPr lang="en-US" b="true" sz="308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Producción de tickets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618610" y="6410873"/>
            <a:ext cx="2939342" cy="180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606"/>
              </a:lnSpc>
              <a:spcBef>
                <a:spcPct val="0"/>
              </a:spcBef>
            </a:pPr>
            <a:r>
              <a:rPr lang="en-US" sz="24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Creación de tickets de retiro para los materiales.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61239" y="5318774"/>
            <a:ext cx="3654083" cy="3939526"/>
            <a:chOff x="0" y="0"/>
            <a:chExt cx="1022038" cy="11018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38588" y="4532327"/>
            <a:ext cx="1699385" cy="16993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b="true" sz="518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55487" y="1276952"/>
            <a:ext cx="8423433" cy="1711252"/>
            <a:chOff x="0" y="0"/>
            <a:chExt cx="2491278" cy="5061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91278" cy="506112"/>
            </a:xfrm>
            <a:custGeom>
              <a:avLst/>
              <a:gdLst/>
              <a:ahLst/>
              <a:cxnLst/>
              <a:rect r="r" b="b" t="t" l="l"/>
              <a:pathLst>
                <a:path h="506112" w="2491278">
                  <a:moveTo>
                    <a:pt x="54226" y="0"/>
                  </a:moveTo>
                  <a:lnTo>
                    <a:pt x="2437052" y="0"/>
                  </a:lnTo>
                  <a:cubicBezTo>
                    <a:pt x="2467000" y="0"/>
                    <a:pt x="2491278" y="24278"/>
                    <a:pt x="2491278" y="54226"/>
                  </a:cubicBezTo>
                  <a:lnTo>
                    <a:pt x="2491278" y="451886"/>
                  </a:lnTo>
                  <a:cubicBezTo>
                    <a:pt x="2491278" y="481834"/>
                    <a:pt x="2467000" y="506112"/>
                    <a:pt x="2437052" y="506112"/>
                  </a:cubicBezTo>
                  <a:lnTo>
                    <a:pt x="54226" y="506112"/>
                  </a:lnTo>
                  <a:cubicBezTo>
                    <a:pt x="24278" y="506112"/>
                    <a:pt x="0" y="481834"/>
                    <a:pt x="0" y="451886"/>
                  </a:cubicBezTo>
                  <a:lnTo>
                    <a:pt x="0" y="54226"/>
                  </a:lnTo>
                  <a:cubicBezTo>
                    <a:pt x="0" y="24278"/>
                    <a:pt x="24278" y="0"/>
                    <a:pt x="542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491278" cy="601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72678" y="5318774"/>
            <a:ext cx="3654083" cy="3939526"/>
            <a:chOff x="0" y="0"/>
            <a:chExt cx="1022038" cy="11018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2038" cy="1101876"/>
            </a:xfrm>
            <a:custGeom>
              <a:avLst/>
              <a:gdLst/>
              <a:ahLst/>
              <a:cxnLst/>
              <a:rect r="r" b="b" t="t" l="l"/>
              <a:pathLst>
                <a:path h="1101876" w="1022038">
                  <a:moveTo>
                    <a:pt x="125004" y="0"/>
                  </a:moveTo>
                  <a:lnTo>
                    <a:pt x="897034" y="0"/>
                  </a:lnTo>
                  <a:cubicBezTo>
                    <a:pt x="930187" y="0"/>
                    <a:pt x="961982" y="13170"/>
                    <a:pt x="985425" y="36613"/>
                  </a:cubicBezTo>
                  <a:cubicBezTo>
                    <a:pt x="1008868" y="60055"/>
                    <a:pt x="1022038" y="91851"/>
                    <a:pt x="1022038" y="125004"/>
                  </a:cubicBezTo>
                  <a:lnTo>
                    <a:pt x="1022038" y="976872"/>
                  </a:lnTo>
                  <a:cubicBezTo>
                    <a:pt x="1022038" y="1010025"/>
                    <a:pt x="1008868" y="1041820"/>
                    <a:pt x="985425" y="1065263"/>
                  </a:cubicBezTo>
                  <a:cubicBezTo>
                    <a:pt x="961982" y="1088706"/>
                    <a:pt x="930187" y="1101876"/>
                    <a:pt x="897034" y="1101876"/>
                  </a:cubicBezTo>
                  <a:lnTo>
                    <a:pt x="125004" y="1101876"/>
                  </a:lnTo>
                  <a:cubicBezTo>
                    <a:pt x="91851" y="1101876"/>
                    <a:pt x="60055" y="1088706"/>
                    <a:pt x="36613" y="1065263"/>
                  </a:cubicBezTo>
                  <a:cubicBezTo>
                    <a:pt x="13170" y="1041820"/>
                    <a:pt x="0" y="1010025"/>
                    <a:pt x="0" y="976872"/>
                  </a:cubicBezTo>
                  <a:lnTo>
                    <a:pt x="0" y="125004"/>
                  </a:lnTo>
                  <a:cubicBezTo>
                    <a:pt x="0" y="91851"/>
                    <a:pt x="13170" y="60055"/>
                    <a:pt x="36613" y="36613"/>
                  </a:cubicBezTo>
                  <a:cubicBezTo>
                    <a:pt x="60055" y="13170"/>
                    <a:pt x="91851" y="0"/>
                    <a:pt x="1250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22038" cy="119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350026" y="4532327"/>
            <a:ext cx="1699385" cy="169938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262"/>
                </a:lnSpc>
                <a:spcBef>
                  <a:spcPct val="0"/>
                </a:spcBef>
              </a:pPr>
              <a:r>
                <a:rPr lang="en-US" b="true" sz="518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147792" y="574752"/>
            <a:ext cx="4111508" cy="3957575"/>
          </a:xfrm>
          <a:custGeom>
            <a:avLst/>
            <a:gdLst/>
            <a:ahLst/>
            <a:cxnLst/>
            <a:rect r="r" b="b" t="t" l="l"/>
            <a:pathLst>
              <a:path h="3957575" w="4111508">
                <a:moveTo>
                  <a:pt x="0" y="0"/>
                </a:moveTo>
                <a:lnTo>
                  <a:pt x="4111508" y="0"/>
                </a:lnTo>
                <a:lnTo>
                  <a:pt x="4111508" y="3957575"/>
                </a:lnTo>
                <a:lnTo>
                  <a:pt x="0" y="3957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50677" y="698771"/>
            <a:ext cx="2809620" cy="2809620"/>
          </a:xfrm>
          <a:custGeom>
            <a:avLst/>
            <a:gdLst/>
            <a:ahLst/>
            <a:cxnLst/>
            <a:rect r="r" b="b" t="t" l="l"/>
            <a:pathLst>
              <a:path h="2809620" w="2809620">
                <a:moveTo>
                  <a:pt x="0" y="0"/>
                </a:moveTo>
                <a:lnTo>
                  <a:pt x="2809620" y="0"/>
                </a:lnTo>
                <a:lnTo>
                  <a:pt x="2809620" y="2809620"/>
                </a:lnTo>
                <a:lnTo>
                  <a:pt x="0" y="280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283808" y="1563855"/>
            <a:ext cx="6066219" cy="96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23"/>
              </a:lnSpc>
              <a:spcBef>
                <a:spcPct val="0"/>
              </a:spcBef>
            </a:pPr>
            <a:r>
              <a:rPr lang="en-US" b="true" sz="558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Módulo 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30048" y="6410873"/>
            <a:ext cx="2939342" cy="166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316"/>
              </a:lnSpc>
              <a:spcBef>
                <a:spcPct val="0"/>
              </a:spcBef>
            </a:pPr>
            <a:r>
              <a:rPr lang="en-US" sz="22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Generación de reportes de nivel bajo de stock de los productos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30048" y="6420398"/>
            <a:ext cx="2939342" cy="36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026"/>
              </a:lnSpc>
              <a:spcBef>
                <a:spcPct val="0"/>
              </a:spcBef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6092906" y="2648171"/>
            <a:ext cx="6102187" cy="860220"/>
            <a:chOff x="0" y="0"/>
            <a:chExt cx="1607160" cy="2265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07160" cy="226560"/>
            </a:xfrm>
            <a:custGeom>
              <a:avLst/>
              <a:gdLst/>
              <a:ahLst/>
              <a:cxnLst/>
              <a:rect r="r" b="b" t="t" l="l"/>
              <a:pathLst>
                <a:path h="226560" w="1607160">
                  <a:moveTo>
                    <a:pt x="74854" y="0"/>
                  </a:moveTo>
                  <a:lnTo>
                    <a:pt x="1532306" y="0"/>
                  </a:lnTo>
                  <a:cubicBezTo>
                    <a:pt x="1552159" y="0"/>
                    <a:pt x="1571198" y="7886"/>
                    <a:pt x="1585236" y="21924"/>
                  </a:cubicBezTo>
                  <a:cubicBezTo>
                    <a:pt x="1599274" y="35962"/>
                    <a:pt x="1607160" y="55002"/>
                    <a:pt x="1607160" y="74854"/>
                  </a:cubicBezTo>
                  <a:lnTo>
                    <a:pt x="1607160" y="151706"/>
                  </a:lnTo>
                  <a:cubicBezTo>
                    <a:pt x="1607160" y="171558"/>
                    <a:pt x="1599274" y="190598"/>
                    <a:pt x="1585236" y="204636"/>
                  </a:cubicBezTo>
                  <a:cubicBezTo>
                    <a:pt x="1571198" y="218674"/>
                    <a:pt x="1552159" y="226560"/>
                    <a:pt x="1532306" y="226560"/>
                  </a:cubicBezTo>
                  <a:lnTo>
                    <a:pt x="74854" y="226560"/>
                  </a:lnTo>
                  <a:cubicBezTo>
                    <a:pt x="55002" y="226560"/>
                    <a:pt x="35962" y="218674"/>
                    <a:pt x="21924" y="204636"/>
                  </a:cubicBezTo>
                  <a:cubicBezTo>
                    <a:pt x="7886" y="190598"/>
                    <a:pt x="0" y="171558"/>
                    <a:pt x="0" y="151706"/>
                  </a:cubicBezTo>
                  <a:lnTo>
                    <a:pt x="0" y="74854"/>
                  </a:lnTo>
                  <a:cubicBezTo>
                    <a:pt x="0" y="55002"/>
                    <a:pt x="7886" y="35962"/>
                    <a:pt x="21924" y="21924"/>
                  </a:cubicBezTo>
                  <a:cubicBezTo>
                    <a:pt x="35962" y="7886"/>
                    <a:pt x="55002" y="0"/>
                    <a:pt x="748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69B4">
                    <a:alpha val="100000"/>
                  </a:srgbClr>
                </a:gs>
                <a:gs pos="100000">
                  <a:srgbClr val="4FB6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33350"/>
              <a:ext cx="1607160" cy="359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02"/>
                </a:lnSpc>
              </a:pPr>
              <a:r>
                <a:rPr lang="en-US" b="true" sz="308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Reportes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618610" y="6420398"/>
            <a:ext cx="2939342" cy="237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171"/>
              </a:lnSpc>
              <a:spcBef>
                <a:spcPct val="0"/>
              </a:spcBef>
            </a:pPr>
            <a:r>
              <a:rPr lang="en-US" sz="218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Creación de reportes personalizados sobre el uso y movimientos de materiales en la bodega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55487" y="1276952"/>
            <a:ext cx="8423433" cy="1711252"/>
            <a:chOff x="0" y="0"/>
            <a:chExt cx="2491278" cy="5061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91278" cy="506112"/>
            </a:xfrm>
            <a:custGeom>
              <a:avLst/>
              <a:gdLst/>
              <a:ahLst/>
              <a:cxnLst/>
              <a:rect r="r" b="b" t="t" l="l"/>
              <a:pathLst>
                <a:path h="506112" w="2491278">
                  <a:moveTo>
                    <a:pt x="54226" y="0"/>
                  </a:moveTo>
                  <a:lnTo>
                    <a:pt x="2437052" y="0"/>
                  </a:lnTo>
                  <a:cubicBezTo>
                    <a:pt x="2467000" y="0"/>
                    <a:pt x="2491278" y="24278"/>
                    <a:pt x="2491278" y="54226"/>
                  </a:cubicBezTo>
                  <a:lnTo>
                    <a:pt x="2491278" y="451886"/>
                  </a:lnTo>
                  <a:cubicBezTo>
                    <a:pt x="2491278" y="481834"/>
                    <a:pt x="2467000" y="506112"/>
                    <a:pt x="2437052" y="506112"/>
                  </a:cubicBezTo>
                  <a:lnTo>
                    <a:pt x="54226" y="506112"/>
                  </a:lnTo>
                  <a:cubicBezTo>
                    <a:pt x="24278" y="506112"/>
                    <a:pt x="0" y="481834"/>
                    <a:pt x="0" y="451886"/>
                  </a:cubicBezTo>
                  <a:lnTo>
                    <a:pt x="0" y="54226"/>
                  </a:lnTo>
                  <a:cubicBezTo>
                    <a:pt x="0" y="24278"/>
                    <a:pt x="24278" y="0"/>
                    <a:pt x="542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FB6E8">
                    <a:alpha val="100000"/>
                  </a:srgbClr>
                </a:gs>
                <a:gs pos="100000">
                  <a:srgbClr val="2B69B4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571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2491278" cy="601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0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6780899" y="292042"/>
            <a:ext cx="1507101" cy="1969820"/>
          </a:xfrm>
          <a:custGeom>
            <a:avLst/>
            <a:gdLst/>
            <a:ahLst/>
            <a:cxnLst/>
            <a:rect r="r" b="b" t="t" l="l"/>
            <a:pathLst>
              <a:path h="1969820" w="1507101">
                <a:moveTo>
                  <a:pt x="1507101" y="1969820"/>
                </a:moveTo>
                <a:lnTo>
                  <a:pt x="0" y="1969820"/>
                </a:lnTo>
                <a:lnTo>
                  <a:pt x="0" y="0"/>
                </a:lnTo>
                <a:lnTo>
                  <a:pt x="1507101" y="0"/>
                </a:lnTo>
                <a:lnTo>
                  <a:pt x="1507101" y="1969820"/>
                </a:lnTo>
                <a:close/>
              </a:path>
            </a:pathLst>
          </a:custGeom>
          <a:blipFill>
            <a:blip r:embed="rId3"/>
            <a:stretch>
              <a:fillRect l="-321036" t="0" r="0" b="-1440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0677" y="698771"/>
            <a:ext cx="2809620" cy="2809620"/>
          </a:xfrm>
          <a:custGeom>
            <a:avLst/>
            <a:gdLst/>
            <a:ahLst/>
            <a:cxnLst/>
            <a:rect r="r" b="b" t="t" l="l"/>
            <a:pathLst>
              <a:path h="2809620" w="2809620">
                <a:moveTo>
                  <a:pt x="0" y="0"/>
                </a:moveTo>
                <a:lnTo>
                  <a:pt x="2809620" y="0"/>
                </a:lnTo>
                <a:lnTo>
                  <a:pt x="2809620" y="2809620"/>
                </a:lnTo>
                <a:lnTo>
                  <a:pt x="0" y="280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8574" y="3444716"/>
            <a:ext cx="8073378" cy="3952544"/>
          </a:xfrm>
          <a:custGeom>
            <a:avLst/>
            <a:gdLst/>
            <a:ahLst/>
            <a:cxnLst/>
            <a:rect r="r" b="b" t="t" l="l"/>
            <a:pathLst>
              <a:path h="3952544" w="8073378">
                <a:moveTo>
                  <a:pt x="0" y="0"/>
                </a:moveTo>
                <a:lnTo>
                  <a:pt x="8073378" y="0"/>
                </a:lnTo>
                <a:lnTo>
                  <a:pt x="8073378" y="3952544"/>
                </a:lnTo>
                <a:lnTo>
                  <a:pt x="0" y="3952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6744533"/>
            <a:ext cx="8708527" cy="3127263"/>
          </a:xfrm>
          <a:custGeom>
            <a:avLst/>
            <a:gdLst/>
            <a:ahLst/>
            <a:cxnLst/>
            <a:rect r="r" b="b" t="t" l="l"/>
            <a:pathLst>
              <a:path h="3127263" w="8708527">
                <a:moveTo>
                  <a:pt x="0" y="0"/>
                </a:moveTo>
                <a:lnTo>
                  <a:pt x="8708527" y="0"/>
                </a:lnTo>
                <a:lnTo>
                  <a:pt x="8708527" y="3127263"/>
                </a:lnTo>
                <a:lnTo>
                  <a:pt x="0" y="3127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846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83808" y="1563855"/>
            <a:ext cx="6066219" cy="96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23"/>
              </a:lnSpc>
              <a:spcBef>
                <a:spcPct val="0"/>
              </a:spcBef>
            </a:pPr>
            <a:r>
              <a:rPr lang="en-US" b="true" sz="558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Prototipo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DAGPQ1cukFU</dc:identifier>
  <dcterms:modified xsi:type="dcterms:W3CDTF">2011-08-01T06:04:30Z</dcterms:modified>
  <cp:revision>1</cp:revision>
  <dc:title>Presentación  proyecto de inteligencia artificial ilustrativo 3d negro y azul</dc:title>
</cp:coreProperties>
</file>